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octet-stream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2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Oswald" panose="020B0604020202020204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isiRhwyjsluJFhbar7ZAVXC3M1c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cie Dickson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>
        <p:scale>
          <a:sx n="84" d="100"/>
          <a:sy n="84" d="100"/>
        </p:scale>
        <p:origin x="12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customschemas.google.com/relationships/presentationmetadata" Target="meta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commentAuthors" Target="commentAuthors.xml"/><Relationship Id="rId8" Type="http://schemas.openxmlformats.org/officeDocument/2006/relationships/slide" Target="slides/slide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01-11T03:23:47.407" idx="2">
    <p:pos x="6000" y="0"/>
    <p:text>Also the images on 9, 11 + 13 don't really work. For arbitrators, Benjamin isn't an arbitrators. We also need to include Nigel and Kristi.</p:text>
  </p:cm>
  <p:cm authorId="0" dt="2022-01-11T03:24:02.322" idx="1">
    <p:pos x="6000" y="0"/>
    <p:text>Hey Suki...not sure if my last comments went through. In lieu of building images can we use images from our brand shoot?
_Reassigned to Suki Tranqille_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0bbddeb728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169" name="Google Shape;169;g10bbddeb72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0bbddeb728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70" name="Google Shape;270;g10bbddeb728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0ce999e5f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81" name="Google Shape;281;g10ce999e5f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d1a04e3f0e_3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304" name="Google Shape;304;gd1a04e3f0e_3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d1a04e3f0e_3_3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315" name="Google Shape;315;gd1a04e3f0e_3_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d1a04e3f0e_3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326" name="Google Shape;326;gd1a04e3f0e_3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10ce999e5f7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337" name="Google Shape;337;g10ce999e5f7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347" name="Google Shape;347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358" name="Google Shape;358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181" name="Google Shape;18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d1a04e3f0e_3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193" name="Google Shape;193;gd1a04e3f0e_3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04" name="Google Shape;2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d1a04e3f0e_3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16" name="Google Shape;216;gd1a04e3f0e_3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0bbddeb728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27" name="Google Shape;227;g10bbddeb72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d1a04e3f0e_3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37" name="Google Shape;237;gd1a04e3f0e_3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47" name="Google Shape;2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d1a04e3f0e_3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60" name="Google Shape;260;gd1a04e3f0e_3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1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9"/>
          <p:cNvSpPr>
            <a:spLocks noGrp="1"/>
          </p:cNvSpPr>
          <p:nvPr>
            <p:ph type="pic" idx="2"/>
          </p:nvPr>
        </p:nvSpPr>
        <p:spPr>
          <a:xfrm>
            <a:off x="4458574" y="0"/>
            <a:ext cx="7733426" cy="669843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0"/>
          <p:cNvSpPr>
            <a:spLocks noGrp="1"/>
          </p:cNvSpPr>
          <p:nvPr>
            <p:ph type="pic" idx="2"/>
          </p:nvPr>
        </p:nvSpPr>
        <p:spPr>
          <a:xfrm>
            <a:off x="0" y="1"/>
            <a:ext cx="12172952" cy="685800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ustom Layout">
  <p:cSld name="12_Custom Layou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1"/>
          <p:cNvSpPr>
            <a:spLocks noGrp="1"/>
          </p:cNvSpPr>
          <p:nvPr>
            <p:ph type="pic" idx="2"/>
          </p:nvPr>
        </p:nvSpPr>
        <p:spPr>
          <a:xfrm>
            <a:off x="0" y="-2"/>
            <a:ext cx="12192000" cy="685800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2"/>
          <p:cNvSpPr>
            <a:spLocks noGrp="1"/>
          </p:cNvSpPr>
          <p:nvPr>
            <p:ph type="pic" idx="2"/>
          </p:nvPr>
        </p:nvSpPr>
        <p:spPr>
          <a:xfrm>
            <a:off x="5153422" y="-2"/>
            <a:ext cx="4857750" cy="2647950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52"/>
          <p:cNvSpPr>
            <a:spLocks noGrp="1"/>
          </p:cNvSpPr>
          <p:nvPr>
            <p:ph type="pic" idx="3"/>
          </p:nvPr>
        </p:nvSpPr>
        <p:spPr>
          <a:xfrm>
            <a:off x="6305550" y="2902430"/>
            <a:ext cx="5305822" cy="355552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ustom Layout">
  <p:cSld name="13_Custom Layou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3"/>
          <p:cNvSpPr>
            <a:spLocks noGrp="1"/>
          </p:cNvSpPr>
          <p:nvPr>
            <p:ph type="pic" idx="2"/>
          </p:nvPr>
        </p:nvSpPr>
        <p:spPr>
          <a:xfrm>
            <a:off x="5465323" y="-1"/>
            <a:ext cx="6726679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Custom Layout">
  <p:cSld name="24_Custom Layou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4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417195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_Custom Layout">
  <p:cSld name="26_Custom Layou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5"/>
          <p:cNvSpPr>
            <a:spLocks noGrp="1"/>
          </p:cNvSpPr>
          <p:nvPr>
            <p:ph type="pic" idx="2"/>
          </p:nvPr>
        </p:nvSpPr>
        <p:spPr>
          <a:xfrm>
            <a:off x="2099920" y="0"/>
            <a:ext cx="1009208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_Custom Layout">
  <p:cSld name="28_Custom Layou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6"/>
          <p:cNvSpPr>
            <a:spLocks noGrp="1"/>
          </p:cNvSpPr>
          <p:nvPr>
            <p:ph type="pic" idx="2"/>
          </p:nvPr>
        </p:nvSpPr>
        <p:spPr>
          <a:xfrm>
            <a:off x="5372100" y="0"/>
            <a:ext cx="6819900" cy="597217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_Custom Layout">
  <p:cSld name="29_Custom Layou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7"/>
          <p:cNvSpPr>
            <a:spLocks noGrp="1"/>
          </p:cNvSpPr>
          <p:nvPr>
            <p:ph type="pic" idx="2"/>
          </p:nvPr>
        </p:nvSpPr>
        <p:spPr>
          <a:xfrm>
            <a:off x="0" y="495300"/>
            <a:ext cx="12192000" cy="5295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ustom Layout">
  <p:cSld name="10_Custom Layou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9"/>
          <p:cNvSpPr>
            <a:spLocks noGrp="1"/>
          </p:cNvSpPr>
          <p:nvPr>
            <p:ph type="pic" idx="2"/>
          </p:nvPr>
        </p:nvSpPr>
        <p:spPr>
          <a:xfrm>
            <a:off x="2039076" y="2567850"/>
            <a:ext cx="10152924" cy="429014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2"/>
          <p:cNvSpPr>
            <a:spLocks noGrp="1"/>
          </p:cNvSpPr>
          <p:nvPr>
            <p:ph type="pic" idx="2"/>
          </p:nvPr>
        </p:nvSpPr>
        <p:spPr>
          <a:xfrm>
            <a:off x="5029200" y="-2"/>
            <a:ext cx="7162800" cy="685800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Custom Layout">
  <p:cSld name="11_Custom Layou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0"/>
          <p:cNvSpPr>
            <a:spLocks noGrp="1"/>
          </p:cNvSpPr>
          <p:nvPr>
            <p:ph type="pic" idx="2"/>
          </p:nvPr>
        </p:nvSpPr>
        <p:spPr>
          <a:xfrm>
            <a:off x="1414464" y="3998314"/>
            <a:ext cx="2576813" cy="1810713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60"/>
          <p:cNvSpPr>
            <a:spLocks noGrp="1"/>
          </p:cNvSpPr>
          <p:nvPr>
            <p:ph type="pic" idx="3"/>
          </p:nvPr>
        </p:nvSpPr>
        <p:spPr>
          <a:xfrm>
            <a:off x="3676650" y="3998315"/>
            <a:ext cx="2576713" cy="1810713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60"/>
          <p:cNvSpPr>
            <a:spLocks noGrp="1"/>
          </p:cNvSpPr>
          <p:nvPr>
            <p:ph type="pic" idx="4"/>
          </p:nvPr>
        </p:nvSpPr>
        <p:spPr>
          <a:xfrm>
            <a:off x="8200726" y="3998315"/>
            <a:ext cx="2576813" cy="181071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1"/>
          <p:cNvSpPr>
            <a:spLocks noGrp="1"/>
          </p:cNvSpPr>
          <p:nvPr>
            <p:ph type="pic" idx="2"/>
          </p:nvPr>
        </p:nvSpPr>
        <p:spPr>
          <a:xfrm>
            <a:off x="5948692" y="2242525"/>
            <a:ext cx="5773408" cy="2324100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61"/>
          <p:cNvSpPr>
            <a:spLocks noGrp="1"/>
          </p:cNvSpPr>
          <p:nvPr>
            <p:ph type="pic" idx="3"/>
          </p:nvPr>
        </p:nvSpPr>
        <p:spPr>
          <a:xfrm>
            <a:off x="3148652" y="2883762"/>
            <a:ext cx="2813878" cy="2324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2"/>
          <p:cNvSpPr>
            <a:spLocks noGrp="1"/>
          </p:cNvSpPr>
          <p:nvPr>
            <p:ph type="pic" idx="2"/>
          </p:nvPr>
        </p:nvSpPr>
        <p:spPr>
          <a:xfrm>
            <a:off x="6248399" y="3886200"/>
            <a:ext cx="5619751" cy="2647950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62"/>
          <p:cNvSpPr>
            <a:spLocks noGrp="1"/>
          </p:cNvSpPr>
          <p:nvPr>
            <p:ph type="pic" idx="3"/>
          </p:nvPr>
        </p:nvSpPr>
        <p:spPr>
          <a:xfrm>
            <a:off x="3295651" y="3886200"/>
            <a:ext cx="3390899" cy="2647950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62"/>
          <p:cNvSpPr>
            <a:spLocks noGrp="1"/>
          </p:cNvSpPr>
          <p:nvPr>
            <p:ph type="pic" idx="4"/>
          </p:nvPr>
        </p:nvSpPr>
        <p:spPr>
          <a:xfrm>
            <a:off x="342899" y="3886200"/>
            <a:ext cx="3390900" cy="264795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3"/>
          <p:cNvSpPr>
            <a:spLocks noGrp="1"/>
          </p:cNvSpPr>
          <p:nvPr>
            <p:ph type="pic" idx="2"/>
          </p:nvPr>
        </p:nvSpPr>
        <p:spPr>
          <a:xfrm>
            <a:off x="852469" y="975785"/>
            <a:ext cx="4976831" cy="2591861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63"/>
          <p:cNvSpPr>
            <a:spLocks noGrp="1"/>
          </p:cNvSpPr>
          <p:nvPr>
            <p:ph type="pic" idx="3"/>
          </p:nvPr>
        </p:nvSpPr>
        <p:spPr>
          <a:xfrm>
            <a:off x="6207809" y="975785"/>
            <a:ext cx="4976831" cy="259186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4"/>
          <p:cNvSpPr>
            <a:spLocks noGrp="1"/>
          </p:cNvSpPr>
          <p:nvPr>
            <p:ph type="pic" idx="2"/>
          </p:nvPr>
        </p:nvSpPr>
        <p:spPr>
          <a:xfrm>
            <a:off x="754822" y="1354874"/>
            <a:ext cx="3962400" cy="2758242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64"/>
          <p:cNvSpPr>
            <a:spLocks noGrp="1"/>
          </p:cNvSpPr>
          <p:nvPr>
            <p:ph type="pic" idx="3"/>
          </p:nvPr>
        </p:nvSpPr>
        <p:spPr>
          <a:xfrm>
            <a:off x="4537075" y="907868"/>
            <a:ext cx="3917950" cy="2748953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64"/>
          <p:cNvSpPr>
            <a:spLocks noGrp="1"/>
          </p:cNvSpPr>
          <p:nvPr>
            <p:ph type="pic" idx="4"/>
          </p:nvPr>
        </p:nvSpPr>
        <p:spPr>
          <a:xfrm>
            <a:off x="8050971" y="1354874"/>
            <a:ext cx="3962400" cy="275824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Custom Layout">
  <p:cSld name="19_Custom Layou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5"/>
          <p:cNvSpPr>
            <a:spLocks noGrp="1"/>
          </p:cNvSpPr>
          <p:nvPr>
            <p:ph type="pic" idx="2"/>
          </p:nvPr>
        </p:nvSpPr>
        <p:spPr>
          <a:xfrm>
            <a:off x="754822" y="3439632"/>
            <a:ext cx="5912678" cy="2591861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65"/>
          <p:cNvSpPr>
            <a:spLocks noGrp="1"/>
          </p:cNvSpPr>
          <p:nvPr>
            <p:ph type="pic" idx="3"/>
          </p:nvPr>
        </p:nvSpPr>
        <p:spPr>
          <a:xfrm>
            <a:off x="3962400" y="532943"/>
            <a:ext cx="3733800" cy="2591861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65"/>
          <p:cNvSpPr>
            <a:spLocks noGrp="1"/>
          </p:cNvSpPr>
          <p:nvPr>
            <p:ph type="pic" idx="4"/>
          </p:nvPr>
        </p:nvSpPr>
        <p:spPr>
          <a:xfrm>
            <a:off x="7429500" y="1210782"/>
            <a:ext cx="3733800" cy="259186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Custom Layout">
  <p:cSld name="20_Custom Layou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6"/>
          <p:cNvSpPr>
            <a:spLocks noGrp="1"/>
          </p:cNvSpPr>
          <p:nvPr>
            <p:ph type="pic" idx="2"/>
          </p:nvPr>
        </p:nvSpPr>
        <p:spPr>
          <a:xfrm>
            <a:off x="1" y="0"/>
            <a:ext cx="6038114" cy="3439236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66"/>
          <p:cNvSpPr>
            <a:spLocks noGrp="1"/>
          </p:cNvSpPr>
          <p:nvPr>
            <p:ph type="pic" idx="3"/>
          </p:nvPr>
        </p:nvSpPr>
        <p:spPr>
          <a:xfrm>
            <a:off x="6153886" y="0"/>
            <a:ext cx="6038114" cy="343923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Custom Layout">
  <p:cSld name="21_Custom Layou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7"/>
          <p:cNvSpPr>
            <a:spLocks noGrp="1"/>
          </p:cNvSpPr>
          <p:nvPr>
            <p:ph type="pic" idx="2"/>
          </p:nvPr>
        </p:nvSpPr>
        <p:spPr>
          <a:xfrm>
            <a:off x="3766718" y="1"/>
            <a:ext cx="8429625" cy="687750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Custom Layout">
  <p:cSld name="22_Custom Layou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8"/>
          <p:cNvSpPr>
            <a:spLocks noGrp="1"/>
          </p:cNvSpPr>
          <p:nvPr>
            <p:ph type="pic" idx="2"/>
          </p:nvPr>
        </p:nvSpPr>
        <p:spPr>
          <a:xfrm>
            <a:off x="0" y="2730304"/>
            <a:ext cx="6843860" cy="3472356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68"/>
          <p:cNvSpPr>
            <a:spLocks noGrp="1"/>
          </p:cNvSpPr>
          <p:nvPr>
            <p:ph type="pic" idx="3"/>
          </p:nvPr>
        </p:nvSpPr>
        <p:spPr>
          <a:xfrm>
            <a:off x="4769302" y="1669364"/>
            <a:ext cx="7422698" cy="376604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Custom Layout">
  <p:cSld name="23_Custom Layou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9"/>
          <p:cNvSpPr>
            <a:spLocks noGrp="1"/>
          </p:cNvSpPr>
          <p:nvPr>
            <p:ph type="pic" idx="2"/>
          </p:nvPr>
        </p:nvSpPr>
        <p:spPr>
          <a:xfrm>
            <a:off x="6041170" y="0"/>
            <a:ext cx="6150830" cy="3457575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69"/>
          <p:cNvSpPr>
            <a:spLocks noGrp="1"/>
          </p:cNvSpPr>
          <p:nvPr>
            <p:ph type="pic" idx="3"/>
          </p:nvPr>
        </p:nvSpPr>
        <p:spPr>
          <a:xfrm>
            <a:off x="2720778" y="3457575"/>
            <a:ext cx="9471222" cy="340042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4_Custom Layout">
  <p:cSld name="34_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8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Custom Layout">
  <p:cSld name="25_Custom Layou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70"/>
          <p:cNvSpPr>
            <a:spLocks noGrp="1"/>
          </p:cNvSpPr>
          <p:nvPr>
            <p:ph type="pic" idx="2"/>
          </p:nvPr>
        </p:nvSpPr>
        <p:spPr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Google Shape;85;p70"/>
          <p:cNvSpPr>
            <a:spLocks noGrp="1"/>
          </p:cNvSpPr>
          <p:nvPr>
            <p:ph type="pic" idx="3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Custom Layout">
  <p:cSld name="27_Custom Layou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1"/>
          <p:cNvSpPr>
            <a:spLocks noGrp="1"/>
          </p:cNvSpPr>
          <p:nvPr>
            <p:ph type="pic" idx="2"/>
          </p:nvPr>
        </p:nvSpPr>
        <p:spPr>
          <a:xfrm>
            <a:off x="8953500" y="152400"/>
            <a:ext cx="3086100" cy="3219450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71"/>
          <p:cNvSpPr>
            <a:spLocks noGrp="1"/>
          </p:cNvSpPr>
          <p:nvPr>
            <p:ph type="pic" idx="3"/>
          </p:nvPr>
        </p:nvSpPr>
        <p:spPr>
          <a:xfrm>
            <a:off x="8953500" y="3486150"/>
            <a:ext cx="3086100" cy="321945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_Custom Layout">
  <p:cSld name="30_Custom Layou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72"/>
          <p:cNvSpPr>
            <a:spLocks noGrp="1"/>
          </p:cNvSpPr>
          <p:nvPr>
            <p:ph type="pic" idx="2"/>
          </p:nvPr>
        </p:nvSpPr>
        <p:spPr>
          <a:xfrm>
            <a:off x="5905501" y="742950"/>
            <a:ext cx="4607253" cy="293431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_Custom Layout">
  <p:cSld name="33_Custom Layou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73"/>
          <p:cNvSpPr>
            <a:spLocks noGrp="1"/>
          </p:cNvSpPr>
          <p:nvPr>
            <p:ph type="pic" idx="2"/>
          </p:nvPr>
        </p:nvSpPr>
        <p:spPr>
          <a:xfrm>
            <a:off x="499773" y="2114550"/>
            <a:ext cx="2110077" cy="3695700"/>
          </a:xfrm>
          <a:prstGeom prst="rect">
            <a:avLst/>
          </a:prstGeom>
          <a:noFill/>
          <a:ln>
            <a:noFill/>
          </a:ln>
        </p:spPr>
      </p:sp>
      <p:sp>
        <p:nvSpPr>
          <p:cNvPr id="93" name="Google Shape;93;p73"/>
          <p:cNvSpPr>
            <a:spLocks noGrp="1"/>
          </p:cNvSpPr>
          <p:nvPr>
            <p:ph type="pic" idx="3"/>
          </p:nvPr>
        </p:nvSpPr>
        <p:spPr>
          <a:xfrm>
            <a:off x="2943226" y="1720285"/>
            <a:ext cx="2310732" cy="406139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_Custom Layout">
  <p:cSld name="31_Custom Layou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74"/>
          <p:cNvSpPr>
            <a:spLocks noGrp="1"/>
          </p:cNvSpPr>
          <p:nvPr>
            <p:ph type="pic" idx="2"/>
          </p:nvPr>
        </p:nvSpPr>
        <p:spPr>
          <a:xfrm>
            <a:off x="3505200" y="1867756"/>
            <a:ext cx="3614210" cy="481244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_Custom Layout">
  <p:cSld name="32_Custom Layou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5"/>
          <p:cNvSpPr>
            <a:spLocks noGrp="1"/>
          </p:cNvSpPr>
          <p:nvPr>
            <p:ph type="pic" idx="2"/>
          </p:nvPr>
        </p:nvSpPr>
        <p:spPr>
          <a:xfrm>
            <a:off x="1911350" y="2432051"/>
            <a:ext cx="2470150" cy="293687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7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1" name="Google Shape;101;p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7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7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7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7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7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7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7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7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7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7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3"/>
          <p:cNvSpPr>
            <a:spLocks noGrp="1"/>
          </p:cNvSpPr>
          <p:nvPr>
            <p:ph type="pic" idx="2"/>
          </p:nvPr>
        </p:nvSpPr>
        <p:spPr>
          <a:xfrm>
            <a:off x="438150" y="457200"/>
            <a:ext cx="11315700" cy="5943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8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8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8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8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8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8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8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8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8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8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8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0" name="Google Shape;140;p8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1" name="Google Shape;141;p8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8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8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8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7" name="Google Shape;147;p8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8" name="Google Shape;148;p8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8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8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8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8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8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8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8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8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8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8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8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8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ustom Layout">
  <p:cSld name="9_Custom Layou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4"/>
          <p:cNvSpPr>
            <a:spLocks noGrp="1"/>
          </p:cNvSpPr>
          <p:nvPr>
            <p:ph type="pic" idx="2"/>
          </p:nvPr>
        </p:nvSpPr>
        <p:spPr>
          <a:xfrm>
            <a:off x="1248126" y="513894"/>
            <a:ext cx="10204397" cy="590595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5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6"/>
          <p:cNvSpPr>
            <a:spLocks noGrp="1"/>
          </p:cNvSpPr>
          <p:nvPr>
            <p:ph type="pic" idx="2"/>
          </p:nvPr>
        </p:nvSpPr>
        <p:spPr>
          <a:xfrm>
            <a:off x="0" y="0"/>
            <a:ext cx="573405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7"/>
          <p:cNvSpPr>
            <a:spLocks noGrp="1"/>
          </p:cNvSpPr>
          <p:nvPr>
            <p:ph type="pic" idx="2"/>
          </p:nvPr>
        </p:nvSpPr>
        <p:spPr>
          <a:xfrm>
            <a:off x="5314950" y="0"/>
            <a:ext cx="687705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8"/>
          <p:cNvSpPr>
            <a:spLocks noGrp="1"/>
          </p:cNvSpPr>
          <p:nvPr>
            <p:ph type="pic" idx="2"/>
          </p:nvPr>
        </p:nvSpPr>
        <p:spPr>
          <a:xfrm>
            <a:off x="0" y="870857"/>
            <a:ext cx="12192000" cy="506548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</p:sldLayoutIdLst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alterityadr.com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g10bbddeb728_0_18"/>
          <p:cNvPicPr preferRelativeResize="0"/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887404" y="12"/>
            <a:ext cx="1030459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g10bbddeb728_0_18"/>
          <p:cNvSpPr/>
          <p:nvPr/>
        </p:nvSpPr>
        <p:spPr>
          <a:xfrm>
            <a:off x="0" y="0"/>
            <a:ext cx="6141917" cy="6858000"/>
          </a:xfrm>
          <a:custGeom>
            <a:avLst/>
            <a:gdLst/>
            <a:ahLst/>
            <a:cxnLst/>
            <a:rect l="l" t="t" r="r" b="b"/>
            <a:pathLst>
              <a:path w="7121063" h="6858000" extrusionOk="0">
                <a:moveTo>
                  <a:pt x="0" y="0"/>
                </a:moveTo>
                <a:lnTo>
                  <a:pt x="3151480" y="0"/>
                </a:lnTo>
                <a:lnTo>
                  <a:pt x="7121063" y="4237905"/>
                </a:lnTo>
                <a:lnTo>
                  <a:pt x="4323864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4F6381">
              <a:alpha val="69019"/>
            </a:srgbClr>
          </a:solidFill>
          <a:ln>
            <a:noFill/>
          </a:ln>
          <a:effectLst>
            <a:outerShdw blurRad="177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g10bbddeb728_0_18"/>
          <p:cNvSpPr/>
          <p:nvPr/>
        </p:nvSpPr>
        <p:spPr>
          <a:xfrm rot="10800000" flipH="1">
            <a:off x="0" y="9"/>
            <a:ext cx="3733800" cy="3209700"/>
          </a:xfrm>
          <a:prstGeom prst="rtTriangle">
            <a:avLst/>
          </a:prstGeom>
          <a:solidFill>
            <a:srgbClr val="041529"/>
          </a:solidFill>
          <a:ln>
            <a:noFill/>
          </a:ln>
          <a:effectLst>
            <a:outerShdw blurRad="1651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g10bbddeb728_0_18"/>
          <p:cNvSpPr/>
          <p:nvPr/>
        </p:nvSpPr>
        <p:spPr>
          <a:xfrm>
            <a:off x="318804" y="6327039"/>
            <a:ext cx="1899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id-ID" sz="9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www.Alterityadr.com</a:t>
            </a:r>
            <a:endParaRPr sz="9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75" name="Google Shape;175;g10bbddeb728_0_18" descr="A picture containing logo&#10;&#10;Description automatically generated"/>
          <p:cNvPicPr preferRelativeResize="0"/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>
            <a:off x="533570" y="2976902"/>
            <a:ext cx="3733802" cy="114886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g10bbddeb728_0_18"/>
          <p:cNvSpPr/>
          <p:nvPr/>
        </p:nvSpPr>
        <p:spPr>
          <a:xfrm>
            <a:off x="664750" y="4184425"/>
            <a:ext cx="5961300" cy="10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d-ID" sz="24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NATIONAL MEDIATION, ARBITRATION </a:t>
            </a:r>
            <a:br>
              <a:rPr lang="id-ID" sz="24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id-ID" sz="24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&amp; DISPUTE MANAGEMENT SERVICES</a:t>
            </a:r>
            <a:endParaRPr sz="2400" b="0" i="0" u="none" strike="noStrike" cap="non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177" name="Google Shape;177;g10bbddeb728_0_18"/>
          <p:cNvCxnSpPr/>
          <p:nvPr/>
        </p:nvCxnSpPr>
        <p:spPr>
          <a:xfrm>
            <a:off x="766474" y="5262308"/>
            <a:ext cx="617100" cy="0"/>
          </a:xfrm>
          <a:prstGeom prst="straightConnector1">
            <a:avLst/>
          </a:prstGeom>
          <a:noFill/>
          <a:ln w="28575" cap="flat" cmpd="sng">
            <a:solidFill>
              <a:srgbClr val="9671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8" name="Google Shape;178;g10bbddeb728_0_18"/>
          <p:cNvSpPr/>
          <p:nvPr/>
        </p:nvSpPr>
        <p:spPr>
          <a:xfrm flipH="1">
            <a:off x="10326299" y="4933951"/>
            <a:ext cx="1865700" cy="1955400"/>
          </a:xfrm>
          <a:prstGeom prst="rtTriangle">
            <a:avLst/>
          </a:prstGeom>
          <a:solidFill>
            <a:srgbClr val="041529"/>
          </a:solidFill>
          <a:ln>
            <a:noFill/>
          </a:ln>
          <a:effectLst>
            <a:outerShdw blurRad="177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2" name="Google Shape;272;g10bbddeb728_0_29"/>
          <p:cNvCxnSpPr/>
          <p:nvPr/>
        </p:nvCxnSpPr>
        <p:spPr>
          <a:xfrm>
            <a:off x="2572349" y="4603733"/>
            <a:ext cx="617100" cy="0"/>
          </a:xfrm>
          <a:prstGeom prst="straightConnector1">
            <a:avLst/>
          </a:prstGeom>
          <a:noFill/>
          <a:ln w="28575" cap="flat" cmpd="sng">
            <a:solidFill>
              <a:srgbClr val="9671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73" name="Google Shape;273;g10bbddeb728_0_29"/>
          <p:cNvPicPr preferRelativeResize="0"/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>
            <a:off x="902925" y="0"/>
            <a:ext cx="11289073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g10bbddeb728_0_29"/>
          <p:cNvSpPr/>
          <p:nvPr/>
        </p:nvSpPr>
        <p:spPr>
          <a:xfrm flipH="1">
            <a:off x="10326300" y="4868000"/>
            <a:ext cx="1865700" cy="1989900"/>
          </a:xfrm>
          <a:prstGeom prst="rtTriangle">
            <a:avLst/>
          </a:prstGeom>
          <a:solidFill>
            <a:srgbClr val="041529"/>
          </a:solidFill>
          <a:ln>
            <a:noFill/>
          </a:ln>
          <a:effectLst>
            <a:outerShdw blurRad="177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g10bbddeb728_0_29"/>
          <p:cNvSpPr/>
          <p:nvPr/>
        </p:nvSpPr>
        <p:spPr>
          <a:xfrm>
            <a:off x="0" y="0"/>
            <a:ext cx="6141917" cy="6858000"/>
          </a:xfrm>
          <a:custGeom>
            <a:avLst/>
            <a:gdLst/>
            <a:ahLst/>
            <a:cxnLst/>
            <a:rect l="l" t="t" r="r" b="b"/>
            <a:pathLst>
              <a:path w="7121063" h="6858000" extrusionOk="0">
                <a:moveTo>
                  <a:pt x="0" y="0"/>
                </a:moveTo>
                <a:lnTo>
                  <a:pt x="3151480" y="0"/>
                </a:lnTo>
                <a:lnTo>
                  <a:pt x="7121063" y="4237905"/>
                </a:lnTo>
                <a:lnTo>
                  <a:pt x="4323864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CFD2D7">
              <a:alpha val="69019"/>
            </a:srgbClr>
          </a:solidFill>
          <a:ln>
            <a:noFill/>
          </a:ln>
          <a:effectLst>
            <a:outerShdw blurRad="177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g10bbddeb728_0_29"/>
          <p:cNvSpPr/>
          <p:nvPr/>
        </p:nvSpPr>
        <p:spPr>
          <a:xfrm rot="10800000" flipH="1">
            <a:off x="0" y="9"/>
            <a:ext cx="3733800" cy="3209700"/>
          </a:xfrm>
          <a:prstGeom prst="rtTriangle">
            <a:avLst/>
          </a:prstGeom>
          <a:solidFill>
            <a:srgbClr val="041529"/>
          </a:solidFill>
          <a:ln>
            <a:noFill/>
          </a:ln>
          <a:effectLst>
            <a:outerShdw blurRad="1651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7" name="Google Shape;277;g10bbddeb728_0_29" descr="A picture containing logo&#10;&#10;Description automatically generated"/>
          <p:cNvPicPr preferRelativeResize="0"/>
          <p:nvPr/>
        </p:nvPicPr>
        <p:blipFill>
          <a:blip r:embed="rId5">
            <a:alphaModFix/>
          </a:blip>
          <a:srcRect/>
          <a:stretch>
            <a:fillRect/>
          </a:stretch>
        </p:blipFill>
        <p:spPr>
          <a:xfrm>
            <a:off x="1158851" y="3209696"/>
            <a:ext cx="3643595" cy="1121108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g10bbddeb728_0_29"/>
          <p:cNvSpPr/>
          <p:nvPr/>
        </p:nvSpPr>
        <p:spPr>
          <a:xfrm>
            <a:off x="1300992" y="4876655"/>
            <a:ext cx="4356900" cy="3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d-ID" sz="2400" b="1" i="0" u="none" strike="noStrike" cap="none">
                <a:solidFill>
                  <a:srgbClr val="041529"/>
                </a:solidFill>
                <a:latin typeface="Oswald"/>
                <a:ea typeface="Oswald"/>
                <a:cs typeface="Oswald"/>
                <a:sym typeface="Oswald"/>
              </a:rPr>
              <a:t>ARBITRATORS</a:t>
            </a:r>
            <a:endParaRPr sz="2400" b="1" i="0" u="none" strike="noStrike" cap="none">
              <a:solidFill>
                <a:srgbClr val="041529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0ce999e5f7_0_0"/>
          <p:cNvSpPr/>
          <p:nvPr/>
        </p:nvSpPr>
        <p:spPr>
          <a:xfrm>
            <a:off x="0" y="6083808"/>
            <a:ext cx="12192000" cy="774300"/>
          </a:xfrm>
          <a:prstGeom prst="rect">
            <a:avLst/>
          </a:prstGeom>
          <a:solidFill>
            <a:srgbClr val="041529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g10ce999e5f7_0_0"/>
          <p:cNvSpPr/>
          <p:nvPr/>
        </p:nvSpPr>
        <p:spPr>
          <a:xfrm flipH="1">
            <a:off x="8458200" y="3648183"/>
            <a:ext cx="3733800" cy="3209700"/>
          </a:xfrm>
          <a:prstGeom prst="rtTriangle">
            <a:avLst/>
          </a:prstGeom>
          <a:solidFill>
            <a:srgbClr val="4F6381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5" name="Google Shape;285;g10ce999e5f7_0_0" descr="A picture containing logo&#10;&#10;Description automatically generated"/>
          <p:cNvPicPr preferRelativeResize="0"/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9789805" y="5745843"/>
            <a:ext cx="2196763" cy="675927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g10ce999e5f7_0_0"/>
          <p:cNvSpPr/>
          <p:nvPr/>
        </p:nvSpPr>
        <p:spPr>
          <a:xfrm>
            <a:off x="719725" y="376775"/>
            <a:ext cx="2740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id-ID" sz="2800">
                <a:solidFill>
                  <a:srgbClr val="041529"/>
                </a:solidFill>
                <a:latin typeface="Avenir"/>
                <a:ea typeface="Avenir"/>
                <a:cs typeface="Avenir"/>
                <a:sym typeface="Avenir"/>
              </a:rPr>
              <a:t>ARBITRATORS</a:t>
            </a:r>
            <a:endParaRPr sz="2800">
              <a:solidFill>
                <a:srgbClr val="04152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87" name="Google Shape;287;g10ce999e5f7_0_0"/>
          <p:cNvPicPr preferRelativeResize="0"/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>
            <a:off x="1315900" y="1062363"/>
            <a:ext cx="1753800" cy="2139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88" name="Google Shape;288;g10ce999e5f7_0_0"/>
          <p:cNvSpPr txBox="1"/>
          <p:nvPr/>
        </p:nvSpPr>
        <p:spPr>
          <a:xfrm>
            <a:off x="1098650" y="3229559"/>
            <a:ext cx="2740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id-ID" sz="15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Hon. Robert Young Jr. (Ret)</a:t>
            </a:r>
            <a:endParaRPr sz="1500" b="1"/>
          </a:p>
        </p:txBody>
      </p:sp>
      <p:sp>
        <p:nvSpPr>
          <p:cNvPr id="289" name="Google Shape;289;g10ce999e5f7_0_0"/>
          <p:cNvSpPr txBox="1"/>
          <p:nvPr/>
        </p:nvSpPr>
        <p:spPr>
          <a:xfrm>
            <a:off x="3994250" y="3229559"/>
            <a:ext cx="2740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id-ID" sz="15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Hon. Leah Ward Sears (Ret)</a:t>
            </a:r>
            <a:endParaRPr sz="1500" b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90" name="Google Shape;290;g10ce999e5f7_0_0"/>
          <p:cNvSpPr txBox="1"/>
          <p:nvPr/>
        </p:nvSpPr>
        <p:spPr>
          <a:xfrm>
            <a:off x="7050275" y="3229559"/>
            <a:ext cx="2531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id-ID" sz="15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Chaka Patterson</a:t>
            </a:r>
            <a:endParaRPr sz="1500" b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91" name="Google Shape;291;g10ce999e5f7_0_0"/>
          <p:cNvSpPr txBox="1"/>
          <p:nvPr/>
        </p:nvSpPr>
        <p:spPr>
          <a:xfrm>
            <a:off x="9345575" y="3229559"/>
            <a:ext cx="2740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id-ID" sz="15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Linda Klein</a:t>
            </a:r>
            <a:endParaRPr sz="1500" b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92" name="Google Shape;292;g10ce999e5f7_0_0"/>
          <p:cNvSpPr txBox="1"/>
          <p:nvPr/>
        </p:nvSpPr>
        <p:spPr>
          <a:xfrm>
            <a:off x="2246091" y="5690842"/>
            <a:ext cx="2740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id-ID" sz="15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Julie Jun</a:t>
            </a:r>
            <a:endParaRPr sz="1500" b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93" name="Google Shape;293;g10ce999e5f7_0_0"/>
          <p:cNvPicPr preferRelativeResize="0"/>
          <p:nvPr/>
        </p:nvPicPr>
        <p:blipFill>
          <a:blip r:embed="rId5">
            <a:alphaModFix/>
          </a:blip>
          <a:srcRect/>
          <a:stretch>
            <a:fillRect/>
          </a:stretch>
        </p:blipFill>
        <p:spPr>
          <a:xfrm>
            <a:off x="1924150" y="3619617"/>
            <a:ext cx="1753800" cy="2140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94" name="Google Shape;294;g10ce999e5f7_0_0"/>
          <p:cNvSpPr txBox="1"/>
          <p:nvPr/>
        </p:nvSpPr>
        <p:spPr>
          <a:xfrm>
            <a:off x="4866066" y="5690842"/>
            <a:ext cx="2740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id-ID" sz="15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Nigel Wright</a:t>
            </a:r>
            <a:endParaRPr sz="1500" b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95" name="Google Shape;295;g10ce999e5f7_0_0"/>
          <p:cNvSpPr txBox="1"/>
          <p:nvPr/>
        </p:nvSpPr>
        <p:spPr>
          <a:xfrm>
            <a:off x="7191641" y="5690842"/>
            <a:ext cx="2740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id-ID" sz="15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Hon. Kristi Harrington</a:t>
            </a:r>
            <a:endParaRPr sz="1500" b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96" name="Google Shape;296;g10ce999e5f7_0_0"/>
          <p:cNvPicPr preferRelativeResize="0"/>
          <p:nvPr/>
        </p:nvPicPr>
        <p:blipFill>
          <a:blip r:embed="rId6">
            <a:alphaModFix/>
          </a:blip>
          <a:srcRect/>
          <a:stretch>
            <a:fillRect/>
          </a:stretch>
        </p:blipFill>
        <p:spPr>
          <a:xfrm>
            <a:off x="4344326" y="1030809"/>
            <a:ext cx="1783500" cy="21771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97" name="Google Shape;297;g10ce999e5f7_0_0"/>
          <p:cNvPicPr preferRelativeResize="0"/>
          <p:nvPr/>
        </p:nvPicPr>
        <p:blipFill>
          <a:blip r:embed="rId7">
            <a:alphaModFix/>
          </a:blip>
          <a:srcRect/>
          <a:stretch>
            <a:fillRect/>
          </a:stretch>
        </p:blipFill>
        <p:spPr>
          <a:xfrm>
            <a:off x="6957402" y="1049184"/>
            <a:ext cx="1685400" cy="21393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98" name="Google Shape;298;g10ce999e5f7_0_0"/>
          <p:cNvPicPr preferRelativeResize="0"/>
          <p:nvPr/>
        </p:nvPicPr>
        <p:blipFill>
          <a:blip r:embed="rId8">
            <a:alphaModFix/>
          </a:blip>
          <a:srcRect/>
          <a:stretch>
            <a:fillRect/>
          </a:stretch>
        </p:blipFill>
        <p:spPr>
          <a:xfrm>
            <a:off x="9117025" y="1112909"/>
            <a:ext cx="1753800" cy="2140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99" name="Google Shape;299;g10ce999e5f7_0_0"/>
          <p:cNvPicPr preferRelativeResize="0"/>
          <p:nvPr/>
        </p:nvPicPr>
        <p:blipFill>
          <a:blip r:embed="rId9">
            <a:alphaModFix/>
          </a:blip>
          <a:srcRect t="1960" b="1960"/>
          <a:stretch>
            <a:fillRect/>
          </a:stretch>
        </p:blipFill>
        <p:spPr>
          <a:xfrm>
            <a:off x="4663975" y="3557525"/>
            <a:ext cx="1753800" cy="21387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00" name="Google Shape;300;g10ce999e5f7_0_0"/>
          <p:cNvPicPr preferRelativeResize="0"/>
          <p:nvPr/>
        </p:nvPicPr>
        <p:blipFill>
          <a:blip r:embed="rId10">
            <a:alphaModFix/>
          </a:blip>
          <a:srcRect l="29" r="29"/>
          <a:stretch>
            <a:fillRect/>
          </a:stretch>
        </p:blipFill>
        <p:spPr>
          <a:xfrm>
            <a:off x="7176625" y="3546913"/>
            <a:ext cx="1753800" cy="2140500"/>
          </a:xfrm>
          <a:prstGeom prst="ellipse">
            <a:avLst/>
          </a:prstGeom>
          <a:noFill/>
          <a:ln>
            <a:noFill/>
          </a:ln>
        </p:spPr>
      </p:pic>
      <p:cxnSp>
        <p:nvCxnSpPr>
          <p:cNvPr id="301" name="Google Shape;301;g10ce999e5f7_0_0"/>
          <p:cNvCxnSpPr/>
          <p:nvPr/>
        </p:nvCxnSpPr>
        <p:spPr>
          <a:xfrm>
            <a:off x="770755" y="993289"/>
            <a:ext cx="3396000" cy="0"/>
          </a:xfrm>
          <a:prstGeom prst="straightConnector1">
            <a:avLst/>
          </a:prstGeom>
          <a:noFill/>
          <a:ln w="38100" cap="flat" cmpd="sng">
            <a:solidFill>
              <a:srgbClr val="9671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gd1a04e3f0e_3_135"/>
          <p:cNvPicPr preferRelativeResize="0"/>
          <p:nvPr/>
        </p:nvPicPr>
        <p:blipFill>
          <a:blip r:embed="rId4">
            <a:alphaModFix/>
          </a:blip>
          <a:srcRect l="690" r="700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gd1a04e3f0e_3_135"/>
          <p:cNvSpPr/>
          <p:nvPr/>
        </p:nvSpPr>
        <p:spPr>
          <a:xfrm>
            <a:off x="0" y="-12"/>
            <a:ext cx="6141917" cy="6858000"/>
          </a:xfrm>
          <a:custGeom>
            <a:avLst/>
            <a:gdLst/>
            <a:ahLst/>
            <a:cxnLst/>
            <a:rect l="l" t="t" r="r" b="b"/>
            <a:pathLst>
              <a:path w="7121063" h="6858000" extrusionOk="0">
                <a:moveTo>
                  <a:pt x="0" y="0"/>
                </a:moveTo>
                <a:lnTo>
                  <a:pt x="3151480" y="0"/>
                </a:lnTo>
                <a:lnTo>
                  <a:pt x="7121063" y="4237905"/>
                </a:lnTo>
                <a:lnTo>
                  <a:pt x="4323864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4F6381">
              <a:alpha val="68627"/>
            </a:srgbClr>
          </a:solidFill>
          <a:ln>
            <a:noFill/>
          </a:ln>
          <a:effectLst>
            <a:outerShdw blurRad="177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gd1a04e3f0e_3_135"/>
          <p:cNvSpPr/>
          <p:nvPr/>
        </p:nvSpPr>
        <p:spPr>
          <a:xfrm rot="10800000" flipH="1">
            <a:off x="0" y="34"/>
            <a:ext cx="3733800" cy="3209700"/>
          </a:xfrm>
          <a:prstGeom prst="rtTriangle">
            <a:avLst/>
          </a:prstGeom>
          <a:solidFill>
            <a:srgbClr val="041529"/>
          </a:solidFill>
          <a:ln>
            <a:noFill/>
          </a:ln>
          <a:effectLst>
            <a:outerShdw blurRad="1651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gd1a04e3f0e_3_135"/>
          <p:cNvSpPr/>
          <p:nvPr/>
        </p:nvSpPr>
        <p:spPr>
          <a:xfrm flipH="1">
            <a:off x="10326300" y="4947725"/>
            <a:ext cx="1865700" cy="1910400"/>
          </a:xfrm>
          <a:prstGeom prst="rtTriangle">
            <a:avLst/>
          </a:prstGeom>
          <a:solidFill>
            <a:srgbClr val="041529"/>
          </a:solidFill>
          <a:ln>
            <a:noFill/>
          </a:ln>
          <a:effectLst>
            <a:outerShdw blurRad="177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0" name="Google Shape;310;gd1a04e3f0e_3_135" descr="A picture containing logo&#10;&#10;Description automatically generated"/>
          <p:cNvPicPr preferRelativeResize="0"/>
          <p:nvPr/>
        </p:nvPicPr>
        <p:blipFill>
          <a:blip r:embed="rId5">
            <a:alphaModFix/>
          </a:blip>
          <a:srcRect/>
          <a:stretch>
            <a:fillRect/>
          </a:stretch>
        </p:blipFill>
        <p:spPr>
          <a:xfrm>
            <a:off x="472920" y="3798877"/>
            <a:ext cx="3733802" cy="1148861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gd1a04e3f0e_3_135"/>
          <p:cNvSpPr/>
          <p:nvPr/>
        </p:nvSpPr>
        <p:spPr>
          <a:xfrm>
            <a:off x="5" y="5416430"/>
            <a:ext cx="4356900" cy="3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d-ID" sz="2400" b="1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GEOGRAPHICAL SCOPE</a:t>
            </a:r>
            <a:endParaRPr sz="2400" b="1" i="0" u="none" strike="noStrike" cap="non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312" name="Google Shape;312;gd1a04e3f0e_3_135"/>
          <p:cNvCxnSpPr/>
          <p:nvPr/>
        </p:nvCxnSpPr>
        <p:spPr>
          <a:xfrm>
            <a:off x="1690899" y="5182083"/>
            <a:ext cx="617100" cy="0"/>
          </a:xfrm>
          <a:prstGeom prst="straightConnector1">
            <a:avLst/>
          </a:prstGeom>
          <a:noFill/>
          <a:ln w="28575" cap="flat" cmpd="sng">
            <a:solidFill>
              <a:srgbClr val="9671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d1a04e3f0e_3_381"/>
          <p:cNvSpPr/>
          <p:nvPr/>
        </p:nvSpPr>
        <p:spPr>
          <a:xfrm>
            <a:off x="0" y="6083808"/>
            <a:ext cx="12192000" cy="774300"/>
          </a:xfrm>
          <a:prstGeom prst="rect">
            <a:avLst/>
          </a:prstGeom>
          <a:solidFill>
            <a:srgbClr val="041529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gd1a04e3f0e_3_381"/>
          <p:cNvSpPr/>
          <p:nvPr/>
        </p:nvSpPr>
        <p:spPr>
          <a:xfrm flipH="1">
            <a:off x="8458200" y="3648183"/>
            <a:ext cx="3733800" cy="3209700"/>
          </a:xfrm>
          <a:prstGeom prst="rtTriangle">
            <a:avLst/>
          </a:prstGeom>
          <a:solidFill>
            <a:srgbClr val="4F6381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9" name="Google Shape;319;gd1a04e3f0e_3_381" descr="A picture containing logo&#10;&#10;Description automatically generated"/>
          <p:cNvPicPr preferRelativeResize="0"/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9789805" y="5745843"/>
            <a:ext cx="2196763" cy="675927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gd1a04e3f0e_3_381"/>
          <p:cNvSpPr/>
          <p:nvPr/>
        </p:nvSpPr>
        <p:spPr>
          <a:xfrm>
            <a:off x="939925" y="822050"/>
            <a:ext cx="4623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d-ID" sz="2800" b="0" i="0" u="none" strike="noStrike" cap="none">
                <a:solidFill>
                  <a:srgbClr val="041529"/>
                </a:solidFill>
                <a:latin typeface="Avenir"/>
                <a:ea typeface="Avenir"/>
                <a:cs typeface="Avenir"/>
                <a:sym typeface="Avenir"/>
              </a:rPr>
              <a:t>GEOGRAPHICAL SCOPE</a:t>
            </a:r>
            <a:endParaRPr sz="2800" b="0" i="0" u="none" strike="noStrike" cap="none">
              <a:solidFill>
                <a:srgbClr val="04152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21" name="Google Shape;321;gd1a04e3f0e_3_381"/>
          <p:cNvSpPr txBox="1"/>
          <p:nvPr/>
        </p:nvSpPr>
        <p:spPr>
          <a:xfrm>
            <a:off x="1644900" y="1572563"/>
            <a:ext cx="3519300" cy="43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id-ID" sz="27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Atlanta</a:t>
            </a:r>
            <a:endParaRPr sz="27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id-ID" sz="27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Charlotte</a:t>
            </a:r>
            <a:endParaRPr sz="27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id-ID" sz="2700">
                <a:latin typeface="Avenir"/>
                <a:ea typeface="Avenir"/>
                <a:cs typeface="Avenir"/>
                <a:sym typeface="Avenir"/>
              </a:rPr>
              <a:t>Charleston</a:t>
            </a:r>
            <a:endParaRPr sz="2700"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id-ID" sz="27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Chicago</a:t>
            </a:r>
            <a:endParaRPr sz="27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id-ID" sz="27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Dallas</a:t>
            </a:r>
            <a:endParaRPr sz="27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id-ID" sz="27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Detroit</a:t>
            </a:r>
            <a:endParaRPr sz="27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id-ID" sz="27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Florida</a:t>
            </a:r>
            <a:endParaRPr sz="27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id-ID" sz="27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Fort Lauderdale</a:t>
            </a:r>
            <a:endParaRPr sz="27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id-ID" sz="27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Houston</a:t>
            </a:r>
            <a:endParaRPr sz="27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22" name="Google Shape;322;gd1a04e3f0e_3_381"/>
          <p:cNvSpPr txBox="1"/>
          <p:nvPr/>
        </p:nvSpPr>
        <p:spPr>
          <a:xfrm>
            <a:off x="5414550" y="1572563"/>
            <a:ext cx="3519300" cy="39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id-ID" sz="27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Las Vegas</a:t>
            </a:r>
            <a:endParaRPr sz="27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id-ID" sz="27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Los Angeles</a:t>
            </a:r>
            <a:endParaRPr sz="27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id-ID" sz="27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Miami</a:t>
            </a:r>
            <a:endParaRPr sz="27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id-ID" sz="27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New York</a:t>
            </a:r>
            <a:endParaRPr sz="27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id-ID" sz="27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San Antonio</a:t>
            </a:r>
            <a:endParaRPr sz="27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id-ID" sz="27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San Francisco</a:t>
            </a:r>
            <a:endParaRPr sz="27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id-ID" sz="27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Seattle</a:t>
            </a:r>
            <a:endParaRPr sz="27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id-ID" sz="27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Washington, DC</a:t>
            </a:r>
            <a:endParaRPr sz="27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323" name="Google Shape;323;gd1a04e3f0e_3_381"/>
          <p:cNvCxnSpPr/>
          <p:nvPr/>
        </p:nvCxnSpPr>
        <p:spPr>
          <a:xfrm>
            <a:off x="1053830" y="1354239"/>
            <a:ext cx="3396000" cy="0"/>
          </a:xfrm>
          <a:prstGeom prst="straightConnector1">
            <a:avLst/>
          </a:prstGeom>
          <a:noFill/>
          <a:ln w="38100" cap="flat" cmpd="sng">
            <a:solidFill>
              <a:srgbClr val="9671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d1a04e3f0e_3_192"/>
          <p:cNvSpPr/>
          <p:nvPr/>
        </p:nvSpPr>
        <p:spPr>
          <a:xfrm>
            <a:off x="0" y="0"/>
            <a:ext cx="6141917" cy="6858000"/>
          </a:xfrm>
          <a:custGeom>
            <a:avLst/>
            <a:gdLst/>
            <a:ahLst/>
            <a:cxnLst/>
            <a:rect l="l" t="t" r="r" b="b"/>
            <a:pathLst>
              <a:path w="7121063" h="6858000" extrusionOk="0">
                <a:moveTo>
                  <a:pt x="0" y="0"/>
                </a:moveTo>
                <a:lnTo>
                  <a:pt x="3151480" y="0"/>
                </a:lnTo>
                <a:lnTo>
                  <a:pt x="7121063" y="4237905"/>
                </a:lnTo>
                <a:lnTo>
                  <a:pt x="4323864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CFD2D7">
              <a:alpha val="69019"/>
            </a:srgbClr>
          </a:solidFill>
          <a:ln>
            <a:noFill/>
          </a:ln>
          <a:effectLst>
            <a:outerShdw blurRad="177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gd1a04e3f0e_3_192"/>
          <p:cNvSpPr/>
          <p:nvPr/>
        </p:nvSpPr>
        <p:spPr>
          <a:xfrm rot="10800000" flipH="1">
            <a:off x="0" y="-21866"/>
            <a:ext cx="3733800" cy="3209700"/>
          </a:xfrm>
          <a:prstGeom prst="rtTriangle">
            <a:avLst/>
          </a:prstGeom>
          <a:solidFill>
            <a:srgbClr val="041529"/>
          </a:solidFill>
          <a:ln>
            <a:noFill/>
          </a:ln>
          <a:effectLst>
            <a:outerShdw blurRad="1651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gd1a04e3f0e_3_192"/>
          <p:cNvSpPr/>
          <p:nvPr/>
        </p:nvSpPr>
        <p:spPr>
          <a:xfrm flipH="1">
            <a:off x="10326299" y="4933951"/>
            <a:ext cx="1865700" cy="1955400"/>
          </a:xfrm>
          <a:prstGeom prst="rtTriangle">
            <a:avLst/>
          </a:prstGeom>
          <a:solidFill>
            <a:srgbClr val="041529"/>
          </a:solidFill>
          <a:ln>
            <a:noFill/>
          </a:ln>
          <a:effectLst>
            <a:outerShdw blurRad="177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gd1a04e3f0e_3_192"/>
          <p:cNvSpPr/>
          <p:nvPr/>
        </p:nvSpPr>
        <p:spPr>
          <a:xfrm>
            <a:off x="318804" y="6327039"/>
            <a:ext cx="1899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id-ID" sz="9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www.Alterityadr.com</a:t>
            </a:r>
            <a:endParaRPr sz="900" b="0" i="0" u="none" strike="noStrike" cap="non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32" name="Google Shape;332;gd1a04e3f0e_3_192" descr="A picture containing logo&#10;&#10;Description automatically generated"/>
          <p:cNvPicPr preferRelativeResize="0"/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>
            <a:off x="513876" y="3136183"/>
            <a:ext cx="3643595" cy="1121108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gd1a04e3f0e_3_192"/>
          <p:cNvSpPr/>
          <p:nvPr/>
        </p:nvSpPr>
        <p:spPr>
          <a:xfrm>
            <a:off x="664750" y="4324500"/>
            <a:ext cx="4727100" cy="3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d-ID" sz="2400" b="1" i="0" u="none" strike="noStrike" cap="none">
                <a:solidFill>
                  <a:srgbClr val="041529"/>
                </a:solidFill>
                <a:latin typeface="Oswald"/>
                <a:ea typeface="Oswald"/>
                <a:cs typeface="Oswald"/>
                <a:sym typeface="Oswald"/>
              </a:rPr>
              <a:t>COVID RESURGENCE/ VIRTUAL CAPACITY</a:t>
            </a:r>
            <a:endParaRPr sz="2400" b="1" i="0" u="none" strike="noStrike" cap="none">
              <a:solidFill>
                <a:srgbClr val="041529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334" name="Google Shape;334;gd1a04e3f0e_3_192"/>
          <p:cNvCxnSpPr/>
          <p:nvPr/>
        </p:nvCxnSpPr>
        <p:spPr>
          <a:xfrm>
            <a:off x="766474" y="5414708"/>
            <a:ext cx="617100" cy="0"/>
          </a:xfrm>
          <a:prstGeom prst="straightConnector1">
            <a:avLst/>
          </a:prstGeom>
          <a:noFill/>
          <a:ln w="28575" cap="flat" cmpd="sng">
            <a:solidFill>
              <a:srgbClr val="9671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10ce999e5f7_0_184"/>
          <p:cNvSpPr/>
          <p:nvPr/>
        </p:nvSpPr>
        <p:spPr>
          <a:xfrm>
            <a:off x="0" y="6083808"/>
            <a:ext cx="12192000" cy="774300"/>
          </a:xfrm>
          <a:prstGeom prst="rect">
            <a:avLst/>
          </a:prstGeom>
          <a:solidFill>
            <a:srgbClr val="041529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g10ce999e5f7_0_184"/>
          <p:cNvSpPr/>
          <p:nvPr/>
        </p:nvSpPr>
        <p:spPr>
          <a:xfrm flipH="1">
            <a:off x="8458200" y="3648183"/>
            <a:ext cx="3733800" cy="3209700"/>
          </a:xfrm>
          <a:prstGeom prst="rtTriangle">
            <a:avLst/>
          </a:prstGeom>
          <a:solidFill>
            <a:srgbClr val="4F6381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1" name="Google Shape;341;g10ce999e5f7_0_184" descr="A picture containing logo&#10;&#10;Description automatically generated"/>
          <p:cNvPicPr preferRelativeResize="0"/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9789805" y="5745843"/>
            <a:ext cx="2196763" cy="675927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g10ce999e5f7_0_184"/>
          <p:cNvSpPr/>
          <p:nvPr/>
        </p:nvSpPr>
        <p:spPr>
          <a:xfrm>
            <a:off x="1053831" y="733306"/>
            <a:ext cx="7218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id-ID" sz="2800">
                <a:solidFill>
                  <a:srgbClr val="041529"/>
                </a:solidFill>
                <a:latin typeface="Avenir"/>
                <a:ea typeface="Avenir"/>
                <a:cs typeface="Avenir"/>
                <a:sym typeface="Avenir"/>
              </a:rPr>
              <a:t>COVID RESURGENCE/ VIRTUAL CAPACITY</a:t>
            </a:r>
            <a:endParaRPr sz="2800">
              <a:solidFill>
                <a:srgbClr val="04152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343" name="Google Shape;343;g10ce999e5f7_0_184"/>
          <p:cNvCxnSpPr/>
          <p:nvPr/>
        </p:nvCxnSpPr>
        <p:spPr>
          <a:xfrm>
            <a:off x="1053830" y="1354239"/>
            <a:ext cx="3396000" cy="0"/>
          </a:xfrm>
          <a:prstGeom prst="straightConnector1">
            <a:avLst/>
          </a:prstGeom>
          <a:noFill/>
          <a:ln w="38100" cap="flat" cmpd="sng">
            <a:solidFill>
              <a:srgbClr val="9671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44" name="Google Shape;344;g10ce999e5f7_0_184"/>
          <p:cNvSpPr/>
          <p:nvPr/>
        </p:nvSpPr>
        <p:spPr>
          <a:xfrm>
            <a:off x="1053825" y="1974250"/>
            <a:ext cx="9787200" cy="23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id-ID" sz="2800">
                <a:solidFill>
                  <a:srgbClr val="041529"/>
                </a:solidFill>
                <a:latin typeface="Avenir"/>
                <a:ea typeface="Avenir"/>
                <a:cs typeface="Avenir"/>
                <a:sym typeface="Avenir"/>
              </a:rPr>
              <a:t>Virtual ADR is here to stay. Our virtual capacity for arbitration is possible due to the availability of a national team of efficient advocates. Our process facilitates the pre-hearing exchange of information, including evidence, documents and witness statements necessary for your arbitration.</a:t>
            </a:r>
            <a:endParaRPr sz="2800">
              <a:solidFill>
                <a:srgbClr val="04152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6"/>
          <p:cNvSpPr/>
          <p:nvPr/>
        </p:nvSpPr>
        <p:spPr>
          <a:xfrm>
            <a:off x="0" y="0"/>
            <a:ext cx="6782813" cy="6858000"/>
          </a:xfrm>
          <a:custGeom>
            <a:avLst/>
            <a:gdLst/>
            <a:ahLst/>
            <a:cxnLst/>
            <a:rect l="l" t="t" r="r" b="b"/>
            <a:pathLst>
              <a:path w="7121063" h="6858000" extrusionOk="0">
                <a:moveTo>
                  <a:pt x="0" y="0"/>
                </a:moveTo>
                <a:lnTo>
                  <a:pt x="3151480" y="0"/>
                </a:lnTo>
                <a:lnTo>
                  <a:pt x="7121063" y="4237905"/>
                </a:lnTo>
                <a:lnTo>
                  <a:pt x="4323864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4F6381">
              <a:alpha val="68627"/>
            </a:srgbClr>
          </a:solidFill>
          <a:ln>
            <a:noFill/>
          </a:ln>
          <a:effectLst>
            <a:outerShdw blurRad="177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36"/>
          <p:cNvSpPr/>
          <p:nvPr/>
        </p:nvSpPr>
        <p:spPr>
          <a:xfrm flipH="1">
            <a:off x="10326299" y="4933951"/>
            <a:ext cx="1865700" cy="1955400"/>
          </a:xfrm>
          <a:prstGeom prst="rtTriangle">
            <a:avLst/>
          </a:prstGeom>
          <a:solidFill>
            <a:srgbClr val="041529"/>
          </a:solidFill>
          <a:ln>
            <a:noFill/>
          </a:ln>
          <a:effectLst>
            <a:outerShdw blurRad="177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36"/>
          <p:cNvSpPr/>
          <p:nvPr/>
        </p:nvSpPr>
        <p:spPr>
          <a:xfrm rot="10800000" flipH="1">
            <a:off x="-1" y="73"/>
            <a:ext cx="5572200" cy="1971600"/>
          </a:xfrm>
          <a:prstGeom prst="rtTriangle">
            <a:avLst/>
          </a:prstGeom>
          <a:solidFill>
            <a:srgbClr val="041529"/>
          </a:solidFill>
          <a:ln>
            <a:noFill/>
          </a:ln>
          <a:effectLst>
            <a:outerShdw blurRad="1651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36"/>
          <p:cNvSpPr txBox="1"/>
          <p:nvPr/>
        </p:nvSpPr>
        <p:spPr>
          <a:xfrm>
            <a:off x="648301" y="3330000"/>
            <a:ext cx="51165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id-ID" sz="6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THANK YOU</a:t>
            </a:r>
            <a:endParaRPr sz="60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353" name="Google Shape;353;p36" descr="A picture containing logo&#10;&#10;Description automatically generated"/>
          <p:cNvPicPr preferRelativeResize="0"/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70317" y="237410"/>
            <a:ext cx="2196763" cy="675927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36"/>
          <p:cNvSpPr txBox="1"/>
          <p:nvPr/>
        </p:nvSpPr>
        <p:spPr>
          <a:xfrm>
            <a:off x="7274445" y="3591751"/>
            <a:ext cx="4295100" cy="13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d-ID" sz="2400" b="1">
                <a:solidFill>
                  <a:srgbClr val="42719B"/>
                </a:solidFill>
                <a:latin typeface="Avenir"/>
                <a:ea typeface="Avenir"/>
                <a:cs typeface="Avenir"/>
                <a:sym typeface="Avenir"/>
              </a:rPr>
              <a:t>chaka@alterityadr.com</a:t>
            </a:r>
            <a:br>
              <a:rPr lang="id-ID" sz="2400" b="1" i="0" u="none" strike="noStrike" cap="none">
                <a:solidFill>
                  <a:srgbClr val="42719B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id-ID" sz="2400" b="1">
                <a:solidFill>
                  <a:srgbClr val="42719B"/>
                </a:solidFill>
                <a:latin typeface="Avenir"/>
                <a:ea typeface="Avenir"/>
                <a:cs typeface="Avenir"/>
                <a:sym typeface="Avenir"/>
              </a:rPr>
              <a:t>888-258-1237 </a:t>
            </a:r>
            <a:br>
              <a:rPr lang="id-ID" sz="2400" b="1" i="0" u="none" strike="noStrike" cap="none">
                <a:solidFill>
                  <a:srgbClr val="42719B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id-ID" sz="2400" b="1" i="0" u="sng" strike="noStrike" cap="none">
                <a:solidFill>
                  <a:srgbClr val="42719B"/>
                </a:solidFill>
                <a:latin typeface="Avenir"/>
                <a:ea typeface="Avenir"/>
                <a:cs typeface="Avenir"/>
                <a:sym typeface="Aveni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alterityadr.com</a:t>
            </a:r>
            <a:endParaRPr sz="2400" b="1" i="0" u="none" strike="noStrike" cap="none">
              <a:solidFill>
                <a:srgbClr val="42719B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42719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55" name="Google Shape;355;p36"/>
          <p:cNvSpPr/>
          <p:nvPr/>
        </p:nvSpPr>
        <p:spPr>
          <a:xfrm>
            <a:off x="6289775" y="2898475"/>
            <a:ext cx="590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id-ID" sz="3700" b="1" i="0" u="none" strike="noStrike" cap="none">
                <a:solidFill>
                  <a:srgbClr val="041529"/>
                </a:solidFill>
                <a:latin typeface="Avenir"/>
                <a:ea typeface="Avenir"/>
                <a:cs typeface="Avenir"/>
                <a:sym typeface="Avenir"/>
              </a:rPr>
              <a:t>CHAKA PATTERSON</a:t>
            </a:r>
            <a:endParaRPr sz="3700" b="1" i="0" u="none" strike="noStrike" cap="none">
              <a:solidFill>
                <a:srgbClr val="04152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41529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1" name="Google Shape;361;p39" descr="A picture containing logo&#10;&#10;Description automatically generated"/>
          <p:cNvPicPr preferRelativeResize="0"/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3309937" y="2571750"/>
            <a:ext cx="5572125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3"/>
          <p:cNvPicPr preferRelativeResize="0"/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0" y="-21975"/>
            <a:ext cx="12192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"/>
          <p:cNvSpPr/>
          <p:nvPr/>
        </p:nvSpPr>
        <p:spPr>
          <a:xfrm>
            <a:off x="0" y="0"/>
            <a:ext cx="6141917" cy="6858000"/>
          </a:xfrm>
          <a:custGeom>
            <a:avLst/>
            <a:gdLst/>
            <a:ahLst/>
            <a:cxnLst/>
            <a:rect l="l" t="t" r="r" b="b"/>
            <a:pathLst>
              <a:path w="7121063" h="6858000" extrusionOk="0">
                <a:moveTo>
                  <a:pt x="0" y="0"/>
                </a:moveTo>
                <a:lnTo>
                  <a:pt x="3151480" y="0"/>
                </a:lnTo>
                <a:lnTo>
                  <a:pt x="7121063" y="4237905"/>
                </a:lnTo>
                <a:lnTo>
                  <a:pt x="4323864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CFD2D7">
              <a:alpha val="68627"/>
            </a:srgbClr>
          </a:solidFill>
          <a:ln>
            <a:noFill/>
          </a:ln>
          <a:effectLst>
            <a:outerShdw blurRad="177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3"/>
          <p:cNvSpPr/>
          <p:nvPr/>
        </p:nvSpPr>
        <p:spPr>
          <a:xfrm rot="10800000" flipH="1">
            <a:off x="0" y="-21866"/>
            <a:ext cx="3733800" cy="3209700"/>
          </a:xfrm>
          <a:prstGeom prst="rtTriangle">
            <a:avLst/>
          </a:prstGeom>
          <a:solidFill>
            <a:srgbClr val="041529"/>
          </a:solidFill>
          <a:ln>
            <a:noFill/>
          </a:ln>
          <a:effectLst>
            <a:outerShdw blurRad="1651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3"/>
          <p:cNvSpPr/>
          <p:nvPr/>
        </p:nvSpPr>
        <p:spPr>
          <a:xfrm flipH="1">
            <a:off x="10326387" y="4933951"/>
            <a:ext cx="1865612" cy="1955492"/>
          </a:xfrm>
          <a:prstGeom prst="rtTriangle">
            <a:avLst/>
          </a:prstGeom>
          <a:solidFill>
            <a:srgbClr val="041529"/>
          </a:solidFill>
          <a:ln>
            <a:noFill/>
          </a:ln>
          <a:effectLst>
            <a:outerShdw blurRad="177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3"/>
          <p:cNvSpPr/>
          <p:nvPr/>
        </p:nvSpPr>
        <p:spPr>
          <a:xfrm>
            <a:off x="318804" y="6327039"/>
            <a:ext cx="189978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id-ID" sz="9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www.Alterityadr.com</a:t>
            </a:r>
            <a:endParaRPr sz="900" b="0" i="0" u="none" strike="noStrike" cap="non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88" name="Google Shape;188;p3" descr="A picture containing logo&#10;&#10;Description automatically generated"/>
          <p:cNvPicPr preferRelativeResize="0"/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>
            <a:off x="513876" y="3136183"/>
            <a:ext cx="3643596" cy="1121107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"/>
          <p:cNvSpPr/>
          <p:nvPr/>
        </p:nvSpPr>
        <p:spPr>
          <a:xfrm>
            <a:off x="664755" y="4324505"/>
            <a:ext cx="4356900" cy="3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d-ID" sz="2400" b="1" i="0" u="none" strike="noStrike" cap="none">
                <a:solidFill>
                  <a:srgbClr val="041529"/>
                </a:solidFill>
                <a:latin typeface="Oswald"/>
                <a:ea typeface="Oswald"/>
                <a:cs typeface="Oswald"/>
                <a:sym typeface="Oswald"/>
              </a:rPr>
              <a:t>OUR MISSION</a:t>
            </a:r>
            <a:endParaRPr sz="2400" b="1" i="0" u="none" strike="noStrike" cap="none">
              <a:solidFill>
                <a:srgbClr val="041529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190" name="Google Shape;190;p3"/>
          <p:cNvCxnSpPr/>
          <p:nvPr/>
        </p:nvCxnSpPr>
        <p:spPr>
          <a:xfrm>
            <a:off x="766474" y="5033708"/>
            <a:ext cx="617158" cy="0"/>
          </a:xfrm>
          <a:prstGeom prst="straightConnector1">
            <a:avLst/>
          </a:prstGeom>
          <a:noFill/>
          <a:ln w="28575" cap="flat" cmpd="sng">
            <a:solidFill>
              <a:srgbClr val="9671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d1a04e3f0e_3_29"/>
          <p:cNvSpPr/>
          <p:nvPr/>
        </p:nvSpPr>
        <p:spPr>
          <a:xfrm>
            <a:off x="0" y="6083808"/>
            <a:ext cx="12192000" cy="774300"/>
          </a:xfrm>
          <a:prstGeom prst="rect">
            <a:avLst/>
          </a:prstGeom>
          <a:solidFill>
            <a:srgbClr val="041529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gd1a04e3f0e_3_29"/>
          <p:cNvSpPr/>
          <p:nvPr/>
        </p:nvSpPr>
        <p:spPr>
          <a:xfrm flipH="1">
            <a:off x="8458200" y="3648183"/>
            <a:ext cx="3733800" cy="3209700"/>
          </a:xfrm>
          <a:prstGeom prst="rtTriangle">
            <a:avLst/>
          </a:prstGeom>
          <a:solidFill>
            <a:srgbClr val="4F6381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gd1a04e3f0e_3_29" descr="A picture containing logo&#10;&#10;Description automatically generated"/>
          <p:cNvPicPr preferRelativeResize="0"/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9789805" y="5745843"/>
            <a:ext cx="2196763" cy="67592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gd1a04e3f0e_3_29"/>
          <p:cNvSpPr/>
          <p:nvPr/>
        </p:nvSpPr>
        <p:spPr>
          <a:xfrm>
            <a:off x="1053831" y="709231"/>
            <a:ext cx="7218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d-ID" sz="2800" b="0" i="0" u="none" strike="noStrike" cap="none">
                <a:solidFill>
                  <a:srgbClr val="041529"/>
                </a:solidFill>
                <a:latin typeface="Avenir"/>
                <a:ea typeface="Avenir"/>
                <a:cs typeface="Avenir"/>
                <a:sym typeface="Avenir"/>
              </a:rPr>
              <a:t>OUR MISSION</a:t>
            </a:r>
            <a:endParaRPr sz="2800" b="0" i="0" u="none" strike="noStrike" cap="none">
              <a:solidFill>
                <a:srgbClr val="04152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199" name="Google Shape;199;gd1a04e3f0e_3_29"/>
          <p:cNvCxnSpPr/>
          <p:nvPr/>
        </p:nvCxnSpPr>
        <p:spPr>
          <a:xfrm>
            <a:off x="1053830" y="1354239"/>
            <a:ext cx="3396000" cy="0"/>
          </a:xfrm>
          <a:prstGeom prst="straightConnector1">
            <a:avLst/>
          </a:prstGeom>
          <a:noFill/>
          <a:ln w="38100" cap="flat" cmpd="sng">
            <a:solidFill>
              <a:srgbClr val="9671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0" name="Google Shape;200;gd1a04e3f0e_3_29"/>
          <p:cNvSpPr txBox="1"/>
          <p:nvPr/>
        </p:nvSpPr>
        <p:spPr>
          <a:xfrm>
            <a:off x="1118100" y="2237050"/>
            <a:ext cx="7340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gd1a04e3f0e_3_29"/>
          <p:cNvSpPr txBox="1"/>
          <p:nvPr/>
        </p:nvSpPr>
        <p:spPr>
          <a:xfrm>
            <a:off x="1053825" y="2237050"/>
            <a:ext cx="87936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id-ID" sz="30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To </a:t>
            </a:r>
            <a:r>
              <a:rPr lang="id-ID" sz="3000">
                <a:latin typeface="Avenir"/>
                <a:ea typeface="Avenir"/>
                <a:cs typeface="Avenir"/>
                <a:sym typeface="Avenir"/>
              </a:rPr>
              <a:t>offer better </a:t>
            </a:r>
            <a:r>
              <a:rPr lang="id-ID" sz="30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dispute resolution that is more accessible, representative and </a:t>
            </a:r>
            <a:r>
              <a:rPr lang="id-ID" sz="3000">
                <a:latin typeface="Avenir"/>
                <a:ea typeface="Avenir"/>
                <a:cs typeface="Avenir"/>
                <a:sym typeface="Avenir"/>
              </a:rPr>
              <a:t>restores relationships</a:t>
            </a:r>
            <a:r>
              <a:rPr lang="id-ID" sz="30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id-ID" sz="3000">
                <a:latin typeface="Avenir"/>
                <a:ea typeface="Avenir"/>
                <a:cs typeface="Avenir"/>
                <a:sym typeface="Avenir"/>
              </a:rPr>
              <a:t>between</a:t>
            </a:r>
            <a:r>
              <a:rPr lang="id-ID" sz="30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individuals and institutions.</a:t>
            </a:r>
            <a:br>
              <a:rPr lang="id-ID" sz="30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</a:br>
            <a:br>
              <a:rPr lang="id-ID" sz="30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id-ID" sz="30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Better Options. Better Resolution. Better Future. </a:t>
            </a:r>
            <a:endParaRPr sz="30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"/>
          <p:cNvPicPr preferRelativeResize="0"/>
          <p:nvPr/>
        </p:nvPicPr>
        <p:blipFill>
          <a:blip r:embed="rId3">
            <a:alphaModFix/>
          </a:blip>
          <a:srcRect t="7741" b="7741"/>
          <a:stretch>
            <a:fillRect/>
          </a:stretch>
        </p:blipFill>
        <p:spPr>
          <a:xfrm>
            <a:off x="-1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"/>
          <p:cNvSpPr/>
          <p:nvPr/>
        </p:nvSpPr>
        <p:spPr>
          <a:xfrm>
            <a:off x="0" y="0"/>
            <a:ext cx="6139543" cy="6858000"/>
          </a:xfrm>
          <a:custGeom>
            <a:avLst/>
            <a:gdLst/>
            <a:ahLst/>
            <a:cxnLst/>
            <a:rect l="l" t="t" r="r" b="b"/>
            <a:pathLst>
              <a:path w="7121063" h="6858000" extrusionOk="0">
                <a:moveTo>
                  <a:pt x="0" y="0"/>
                </a:moveTo>
                <a:lnTo>
                  <a:pt x="3151480" y="0"/>
                </a:lnTo>
                <a:lnTo>
                  <a:pt x="7121063" y="4237905"/>
                </a:lnTo>
                <a:lnTo>
                  <a:pt x="4323864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4F6381">
              <a:alpha val="68627"/>
            </a:srgbClr>
          </a:solidFill>
          <a:ln>
            <a:noFill/>
          </a:ln>
          <a:effectLst>
            <a:outerShdw blurRad="177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2"/>
          <p:cNvSpPr/>
          <p:nvPr/>
        </p:nvSpPr>
        <p:spPr>
          <a:xfrm rot="10800000" flipH="1">
            <a:off x="0" y="9"/>
            <a:ext cx="3733800" cy="3209700"/>
          </a:xfrm>
          <a:prstGeom prst="rtTriangle">
            <a:avLst/>
          </a:prstGeom>
          <a:solidFill>
            <a:srgbClr val="041529"/>
          </a:solidFill>
          <a:ln>
            <a:noFill/>
          </a:ln>
          <a:effectLst>
            <a:outerShdw blurRad="1651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"/>
          <p:cNvSpPr/>
          <p:nvPr/>
        </p:nvSpPr>
        <p:spPr>
          <a:xfrm flipH="1">
            <a:off x="10326300" y="4933950"/>
            <a:ext cx="1865700" cy="1924200"/>
          </a:xfrm>
          <a:prstGeom prst="rtTriangle">
            <a:avLst/>
          </a:prstGeom>
          <a:solidFill>
            <a:srgbClr val="041529"/>
          </a:solidFill>
          <a:ln>
            <a:noFill/>
          </a:ln>
          <a:effectLst>
            <a:outerShdw blurRad="177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"/>
          <p:cNvSpPr/>
          <p:nvPr/>
        </p:nvSpPr>
        <p:spPr>
          <a:xfrm>
            <a:off x="318804" y="6327039"/>
            <a:ext cx="189978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id-ID" sz="9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www.Alterityadr.com</a:t>
            </a:r>
            <a:endParaRPr sz="9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11" name="Google Shape;211;p2" descr="A picture containing logo&#10;&#10;Description automatically generated"/>
          <p:cNvPicPr preferRelativeResize="0"/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>
            <a:off x="533570" y="2976902"/>
            <a:ext cx="3733802" cy="114886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"/>
          <p:cNvSpPr/>
          <p:nvPr/>
        </p:nvSpPr>
        <p:spPr>
          <a:xfrm>
            <a:off x="664755" y="4324505"/>
            <a:ext cx="4356900" cy="3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d-ID" sz="2400" b="1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OUR SERVICES</a:t>
            </a:r>
            <a:endParaRPr sz="2400" b="1" i="0" u="none" strike="noStrike" cap="non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213" name="Google Shape;213;p2"/>
          <p:cNvCxnSpPr/>
          <p:nvPr/>
        </p:nvCxnSpPr>
        <p:spPr>
          <a:xfrm>
            <a:off x="766474" y="5033708"/>
            <a:ext cx="617100" cy="0"/>
          </a:xfrm>
          <a:prstGeom prst="straightConnector1">
            <a:avLst/>
          </a:prstGeom>
          <a:noFill/>
          <a:ln w="28575" cap="flat" cmpd="sng">
            <a:solidFill>
              <a:srgbClr val="9671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d1a04e3f0e_3_40"/>
          <p:cNvSpPr/>
          <p:nvPr/>
        </p:nvSpPr>
        <p:spPr>
          <a:xfrm>
            <a:off x="0" y="6083808"/>
            <a:ext cx="12192000" cy="774300"/>
          </a:xfrm>
          <a:prstGeom prst="rect">
            <a:avLst/>
          </a:prstGeom>
          <a:solidFill>
            <a:srgbClr val="041529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gd1a04e3f0e_3_40"/>
          <p:cNvSpPr/>
          <p:nvPr/>
        </p:nvSpPr>
        <p:spPr>
          <a:xfrm flipH="1">
            <a:off x="8458200" y="3648183"/>
            <a:ext cx="3733800" cy="3209700"/>
          </a:xfrm>
          <a:prstGeom prst="rtTriangle">
            <a:avLst/>
          </a:prstGeom>
          <a:solidFill>
            <a:srgbClr val="4F6381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gd1a04e3f0e_3_40" descr="A picture containing logo&#10;&#10;Description automatically generated"/>
          <p:cNvPicPr preferRelativeResize="0"/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9789805" y="5745843"/>
            <a:ext cx="2196763" cy="675927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gd1a04e3f0e_3_40"/>
          <p:cNvSpPr/>
          <p:nvPr/>
        </p:nvSpPr>
        <p:spPr>
          <a:xfrm>
            <a:off x="1053829" y="745325"/>
            <a:ext cx="2869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d-ID" sz="2800" b="0" i="0" u="none" strike="noStrike" cap="none">
                <a:solidFill>
                  <a:srgbClr val="041529"/>
                </a:solidFill>
                <a:latin typeface="Avenir"/>
                <a:ea typeface="Avenir"/>
                <a:cs typeface="Avenir"/>
                <a:sym typeface="Avenir"/>
              </a:rPr>
              <a:t>OUR SERVICES</a:t>
            </a:r>
            <a:endParaRPr sz="2800" b="0" i="0" u="none" strike="noStrike" cap="none">
              <a:solidFill>
                <a:srgbClr val="04152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222" name="Google Shape;222;gd1a04e3f0e_3_40"/>
          <p:cNvCxnSpPr/>
          <p:nvPr/>
        </p:nvCxnSpPr>
        <p:spPr>
          <a:xfrm>
            <a:off x="1053830" y="1354239"/>
            <a:ext cx="3396000" cy="0"/>
          </a:xfrm>
          <a:prstGeom prst="straightConnector1">
            <a:avLst/>
          </a:prstGeom>
          <a:noFill/>
          <a:ln w="38100" cap="flat" cmpd="sng">
            <a:solidFill>
              <a:srgbClr val="9671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3" name="Google Shape;223;gd1a04e3f0e_3_40"/>
          <p:cNvSpPr txBox="1"/>
          <p:nvPr/>
        </p:nvSpPr>
        <p:spPr>
          <a:xfrm>
            <a:off x="1053825" y="2085838"/>
            <a:ext cx="44718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id-ID" sz="28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Mediation</a:t>
            </a:r>
            <a:endParaRPr sz="28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id-ID" sz="28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Arbitration</a:t>
            </a:r>
            <a:endParaRPr sz="28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id-ID" sz="28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Special Master</a:t>
            </a:r>
            <a:endParaRPr sz="28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id-ID" sz="28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Facilitation</a:t>
            </a:r>
            <a:endParaRPr sz="2800"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id-ID" sz="28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Early Neutral Evaluation</a:t>
            </a:r>
            <a:endParaRPr sz="28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24" name="Google Shape;224;gd1a04e3f0e_3_40"/>
          <p:cNvSpPr txBox="1"/>
          <p:nvPr/>
        </p:nvSpPr>
        <p:spPr>
          <a:xfrm>
            <a:off x="6017800" y="2085838"/>
            <a:ext cx="48372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id-ID" sz="2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Pro Tem Trial</a:t>
            </a:r>
            <a:endParaRPr sz="28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id-ID" sz="2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Early Resolution Program</a:t>
            </a:r>
            <a:endParaRPr sz="28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id-ID" sz="2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Agile Negotiation</a:t>
            </a:r>
            <a:endParaRPr sz="28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id-ID" sz="2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Appellate Review</a:t>
            </a:r>
            <a:endParaRPr sz="28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id-ID" sz="2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Virtual ADR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0bbddeb728_0_7"/>
          <p:cNvSpPr/>
          <p:nvPr/>
        </p:nvSpPr>
        <p:spPr>
          <a:xfrm>
            <a:off x="0" y="0"/>
            <a:ext cx="6141917" cy="6858000"/>
          </a:xfrm>
          <a:custGeom>
            <a:avLst/>
            <a:gdLst/>
            <a:ahLst/>
            <a:cxnLst/>
            <a:rect l="l" t="t" r="r" b="b"/>
            <a:pathLst>
              <a:path w="7121063" h="6858000" extrusionOk="0">
                <a:moveTo>
                  <a:pt x="0" y="0"/>
                </a:moveTo>
                <a:lnTo>
                  <a:pt x="3151480" y="0"/>
                </a:lnTo>
                <a:lnTo>
                  <a:pt x="7121063" y="4237905"/>
                </a:lnTo>
                <a:lnTo>
                  <a:pt x="4323864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CFD2D7">
              <a:alpha val="69019"/>
            </a:srgbClr>
          </a:solidFill>
          <a:ln>
            <a:noFill/>
          </a:ln>
          <a:effectLst>
            <a:outerShdw blurRad="177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g10bbddeb728_0_7"/>
          <p:cNvSpPr/>
          <p:nvPr/>
        </p:nvSpPr>
        <p:spPr>
          <a:xfrm rot="10800000" flipH="1">
            <a:off x="0" y="-21866"/>
            <a:ext cx="3733800" cy="3209700"/>
          </a:xfrm>
          <a:prstGeom prst="rtTriangle">
            <a:avLst/>
          </a:prstGeom>
          <a:solidFill>
            <a:srgbClr val="041529"/>
          </a:solidFill>
          <a:ln>
            <a:noFill/>
          </a:ln>
          <a:effectLst>
            <a:outerShdw blurRad="1651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1" name="Google Shape;231;g10bbddeb728_0_7" descr="A picture containing logo&#10;&#10;Description automatically generated"/>
          <p:cNvPicPr preferRelativeResize="0"/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>
            <a:off x="513876" y="3136183"/>
            <a:ext cx="3643595" cy="1121108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g10bbddeb728_0_7"/>
          <p:cNvSpPr/>
          <p:nvPr/>
        </p:nvSpPr>
        <p:spPr>
          <a:xfrm>
            <a:off x="664755" y="4324505"/>
            <a:ext cx="4356900" cy="3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d-ID" sz="2400" b="1" i="0" u="none" strike="noStrike" cap="none">
                <a:solidFill>
                  <a:srgbClr val="041529"/>
                </a:solidFill>
                <a:latin typeface="Oswald"/>
                <a:ea typeface="Oswald"/>
                <a:cs typeface="Oswald"/>
                <a:sym typeface="Oswald"/>
              </a:rPr>
              <a:t>WHAT MAKES US DISTINCTIVE</a:t>
            </a:r>
            <a:endParaRPr sz="2400" b="1" i="0" u="none" strike="noStrike" cap="none">
              <a:solidFill>
                <a:srgbClr val="041529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233" name="Google Shape;233;g10bbddeb728_0_7"/>
          <p:cNvCxnSpPr/>
          <p:nvPr/>
        </p:nvCxnSpPr>
        <p:spPr>
          <a:xfrm>
            <a:off x="766474" y="5033708"/>
            <a:ext cx="617100" cy="0"/>
          </a:xfrm>
          <a:prstGeom prst="straightConnector1">
            <a:avLst/>
          </a:prstGeom>
          <a:noFill/>
          <a:ln w="28575" cap="flat" cmpd="sng">
            <a:solidFill>
              <a:srgbClr val="9671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4" name="Google Shape;234;g10bbddeb728_0_7"/>
          <p:cNvSpPr/>
          <p:nvPr/>
        </p:nvSpPr>
        <p:spPr>
          <a:xfrm flipH="1">
            <a:off x="10326299" y="4933951"/>
            <a:ext cx="1865700" cy="1955400"/>
          </a:xfrm>
          <a:prstGeom prst="rtTriangle">
            <a:avLst/>
          </a:prstGeom>
          <a:solidFill>
            <a:srgbClr val="041529"/>
          </a:solidFill>
          <a:ln>
            <a:noFill/>
          </a:ln>
          <a:effectLst>
            <a:outerShdw blurRad="177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d1a04e3f0e_3_64"/>
          <p:cNvSpPr/>
          <p:nvPr/>
        </p:nvSpPr>
        <p:spPr>
          <a:xfrm>
            <a:off x="0" y="6083808"/>
            <a:ext cx="12192000" cy="774300"/>
          </a:xfrm>
          <a:prstGeom prst="rect">
            <a:avLst/>
          </a:prstGeom>
          <a:solidFill>
            <a:srgbClr val="041529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gd1a04e3f0e_3_64"/>
          <p:cNvSpPr/>
          <p:nvPr/>
        </p:nvSpPr>
        <p:spPr>
          <a:xfrm flipH="1">
            <a:off x="8458200" y="3648183"/>
            <a:ext cx="3733800" cy="3209700"/>
          </a:xfrm>
          <a:prstGeom prst="rtTriangle">
            <a:avLst/>
          </a:prstGeom>
          <a:solidFill>
            <a:srgbClr val="4F6381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1" name="Google Shape;241;gd1a04e3f0e_3_64" descr="A picture containing logo&#10;&#10;Description automatically generated"/>
          <p:cNvPicPr preferRelativeResize="0"/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9789805" y="5745843"/>
            <a:ext cx="2196763" cy="675927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gd1a04e3f0e_3_64"/>
          <p:cNvSpPr/>
          <p:nvPr/>
        </p:nvSpPr>
        <p:spPr>
          <a:xfrm>
            <a:off x="1053825" y="2004375"/>
            <a:ext cx="9910500" cy="20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d-ID" sz="2800">
                <a:solidFill>
                  <a:srgbClr val="333333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To provide the best dispute resolution process available, Alterity ADR maintains a national panel of highly-qualified arbitrators. </a:t>
            </a:r>
            <a:r>
              <a:rPr lang="id-ID" sz="2800" b="0" i="0" u="none" strike="noStrike" cap="none">
                <a:solidFill>
                  <a:srgbClr val="041529"/>
                </a:solidFill>
                <a:latin typeface="Avenir"/>
                <a:ea typeface="Avenir"/>
                <a:cs typeface="Avenir"/>
                <a:sym typeface="Avenir"/>
              </a:rPr>
              <a:t>Alterity </a:t>
            </a:r>
            <a:r>
              <a:rPr lang="id-ID" sz="2800">
                <a:solidFill>
                  <a:srgbClr val="041529"/>
                </a:solidFill>
                <a:latin typeface="Avenir"/>
                <a:ea typeface="Avenir"/>
                <a:cs typeface="Avenir"/>
                <a:sym typeface="Avenir"/>
              </a:rPr>
              <a:t>is committed to clarity, flexibility, and excellent service so that you can be confident of a well thought out and fair resolution. Our arbitration rules outline a clear process to facilitate proceedings while allowing you to customize your experience based on the unique nature of your dispute.</a:t>
            </a:r>
            <a:endParaRPr sz="2800" b="0" i="0" u="none" strike="noStrike" cap="none">
              <a:solidFill>
                <a:srgbClr val="041529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4152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243" name="Google Shape;243;gd1a04e3f0e_3_64"/>
          <p:cNvCxnSpPr/>
          <p:nvPr/>
        </p:nvCxnSpPr>
        <p:spPr>
          <a:xfrm>
            <a:off x="1053830" y="1811439"/>
            <a:ext cx="3396000" cy="0"/>
          </a:xfrm>
          <a:prstGeom prst="straightConnector1">
            <a:avLst/>
          </a:prstGeom>
          <a:noFill/>
          <a:ln w="38100" cap="flat" cmpd="sng">
            <a:solidFill>
              <a:srgbClr val="9671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4" name="Google Shape;244;gd1a04e3f0e_3_64"/>
          <p:cNvSpPr/>
          <p:nvPr/>
        </p:nvSpPr>
        <p:spPr>
          <a:xfrm>
            <a:off x="1053825" y="951025"/>
            <a:ext cx="5724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d-ID" sz="2800">
                <a:solidFill>
                  <a:srgbClr val="041529"/>
                </a:solidFill>
                <a:latin typeface="Avenir"/>
                <a:ea typeface="Avenir"/>
                <a:cs typeface="Avenir"/>
                <a:sym typeface="Avenir"/>
              </a:rPr>
              <a:t>WHAT MAKES US DISTINCTIVE</a:t>
            </a:r>
            <a:endParaRPr sz="2800" b="0" i="0" u="none" strike="noStrike" cap="none">
              <a:solidFill>
                <a:srgbClr val="04152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"/>
          <p:cNvSpPr/>
          <p:nvPr/>
        </p:nvSpPr>
        <p:spPr>
          <a:xfrm>
            <a:off x="0" y="0"/>
            <a:ext cx="6139543" cy="6858000"/>
          </a:xfrm>
          <a:custGeom>
            <a:avLst/>
            <a:gdLst/>
            <a:ahLst/>
            <a:cxnLst/>
            <a:rect l="l" t="t" r="r" b="b"/>
            <a:pathLst>
              <a:path w="7121063" h="6858000" extrusionOk="0">
                <a:moveTo>
                  <a:pt x="0" y="0"/>
                </a:moveTo>
                <a:lnTo>
                  <a:pt x="3151480" y="0"/>
                </a:lnTo>
                <a:lnTo>
                  <a:pt x="7121063" y="4237905"/>
                </a:lnTo>
                <a:lnTo>
                  <a:pt x="4323864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4F6381">
              <a:alpha val="68627"/>
            </a:srgbClr>
          </a:solidFill>
          <a:ln>
            <a:noFill/>
          </a:ln>
          <a:effectLst>
            <a:outerShdw blurRad="177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4"/>
          <p:cNvSpPr/>
          <p:nvPr/>
        </p:nvSpPr>
        <p:spPr>
          <a:xfrm rot="10800000" flipH="1">
            <a:off x="0" y="-21983"/>
            <a:ext cx="3733799" cy="3209817"/>
          </a:xfrm>
          <a:prstGeom prst="rtTriangle">
            <a:avLst/>
          </a:prstGeom>
          <a:solidFill>
            <a:srgbClr val="041529"/>
          </a:solidFill>
          <a:ln>
            <a:noFill/>
          </a:ln>
          <a:effectLst>
            <a:outerShdw blurRad="1651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4"/>
          <p:cNvSpPr/>
          <p:nvPr/>
        </p:nvSpPr>
        <p:spPr>
          <a:xfrm flipH="1">
            <a:off x="10326387" y="4933951"/>
            <a:ext cx="1865612" cy="1955492"/>
          </a:xfrm>
          <a:prstGeom prst="rtTriangle">
            <a:avLst/>
          </a:prstGeom>
          <a:solidFill>
            <a:srgbClr val="041529"/>
          </a:solidFill>
          <a:ln>
            <a:noFill/>
          </a:ln>
          <a:effectLst>
            <a:outerShdw blurRad="177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2" name="Google Shape;252;p4"/>
          <p:cNvCxnSpPr/>
          <p:nvPr/>
        </p:nvCxnSpPr>
        <p:spPr>
          <a:xfrm>
            <a:off x="766474" y="5033708"/>
            <a:ext cx="617158" cy="0"/>
          </a:xfrm>
          <a:prstGeom prst="straightConnector1">
            <a:avLst/>
          </a:prstGeom>
          <a:noFill/>
          <a:ln w="28575" cap="flat" cmpd="sng">
            <a:solidFill>
              <a:srgbClr val="9671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3" name="Google Shape;253;p4"/>
          <p:cNvSpPr/>
          <p:nvPr/>
        </p:nvSpPr>
        <p:spPr>
          <a:xfrm>
            <a:off x="5841645" y="539884"/>
            <a:ext cx="4218849" cy="2647950"/>
          </a:xfrm>
          <a:prstGeom prst="parallelogram">
            <a:avLst>
              <a:gd name="adj" fmla="val 25000"/>
            </a:avLst>
          </a:prstGeom>
          <a:solidFill>
            <a:srgbClr val="CFD2D7">
              <a:alpha val="6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4" name="Google Shape;254;p4" descr="A picture containing logo&#10;&#10;Description automatically generated"/>
          <p:cNvPicPr preferRelativeResize="0"/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558870" y="3041077"/>
            <a:ext cx="3733799" cy="1148861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4"/>
          <p:cNvSpPr/>
          <p:nvPr/>
        </p:nvSpPr>
        <p:spPr>
          <a:xfrm>
            <a:off x="664755" y="4324505"/>
            <a:ext cx="4356900" cy="3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d-ID" sz="2400" b="1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ARBITRATION PROCESS</a:t>
            </a:r>
            <a:endParaRPr sz="2400" b="1" i="0" u="none" strike="noStrike" cap="non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56" name="Google Shape;256;p4"/>
          <p:cNvPicPr preferRelativeResize="0"/>
          <p:nvPr/>
        </p:nvPicPr>
        <p:blipFill>
          <a:blip r:embed="rId4">
            <a:alphaModFix/>
          </a:blip>
          <a:srcRect t="4061" b="4061"/>
          <a:stretch>
            <a:fillRect/>
          </a:stretch>
        </p:blipFill>
        <p:spPr>
          <a:xfrm>
            <a:off x="5529976" y="455575"/>
            <a:ext cx="4218900" cy="2585400"/>
          </a:xfrm>
          <a:prstGeom prst="parallelogram">
            <a:avLst>
              <a:gd name="adj" fmla="val 25000"/>
            </a:avLst>
          </a:prstGeom>
          <a:noFill/>
          <a:ln>
            <a:noFill/>
          </a:ln>
        </p:spPr>
      </p:pic>
      <p:pic>
        <p:nvPicPr>
          <p:cNvPr id="257" name="Google Shape;257;p4"/>
          <p:cNvPicPr preferRelativeResize="0"/>
          <p:nvPr/>
        </p:nvPicPr>
        <p:blipFill>
          <a:blip r:embed="rId5">
            <a:alphaModFix/>
          </a:blip>
          <a:srcRect t="8704" b="8704"/>
          <a:stretch>
            <a:fillRect/>
          </a:stretch>
        </p:blipFill>
        <p:spPr>
          <a:xfrm>
            <a:off x="6178500" y="3544350"/>
            <a:ext cx="4484400" cy="2464800"/>
          </a:xfrm>
          <a:prstGeom prst="parallelogram">
            <a:avLst>
              <a:gd name="adj" fmla="val 2500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d1a04e3f0e_3_56"/>
          <p:cNvSpPr/>
          <p:nvPr/>
        </p:nvSpPr>
        <p:spPr>
          <a:xfrm>
            <a:off x="0" y="6083808"/>
            <a:ext cx="12192000" cy="774300"/>
          </a:xfrm>
          <a:prstGeom prst="rect">
            <a:avLst/>
          </a:prstGeom>
          <a:solidFill>
            <a:srgbClr val="041529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gd1a04e3f0e_3_56"/>
          <p:cNvSpPr/>
          <p:nvPr/>
        </p:nvSpPr>
        <p:spPr>
          <a:xfrm flipH="1">
            <a:off x="8458200" y="3648183"/>
            <a:ext cx="3733800" cy="3209700"/>
          </a:xfrm>
          <a:prstGeom prst="rtTriangle">
            <a:avLst/>
          </a:prstGeom>
          <a:solidFill>
            <a:srgbClr val="4F6381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4" name="Google Shape;264;gd1a04e3f0e_3_56" descr="A picture containing logo&#10;&#10;Description automatically generated"/>
          <p:cNvPicPr preferRelativeResize="0"/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9789805" y="5745843"/>
            <a:ext cx="2196763" cy="675927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gd1a04e3f0e_3_56"/>
          <p:cNvSpPr/>
          <p:nvPr/>
        </p:nvSpPr>
        <p:spPr>
          <a:xfrm>
            <a:off x="1173456" y="709231"/>
            <a:ext cx="7218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d-ID" sz="2800" b="0" i="0" u="none" strike="noStrike" cap="none">
                <a:solidFill>
                  <a:srgbClr val="041529"/>
                </a:solidFill>
                <a:latin typeface="Avenir"/>
                <a:ea typeface="Avenir"/>
                <a:cs typeface="Avenir"/>
                <a:sym typeface="Avenir"/>
              </a:rPr>
              <a:t>ARBITRATION PROCESS</a:t>
            </a:r>
            <a:endParaRPr sz="2800" b="0" i="0" u="none" strike="noStrike" cap="none">
              <a:solidFill>
                <a:srgbClr val="04152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266" name="Google Shape;266;gd1a04e3f0e_3_56"/>
          <p:cNvCxnSpPr/>
          <p:nvPr/>
        </p:nvCxnSpPr>
        <p:spPr>
          <a:xfrm>
            <a:off x="1053830" y="1354239"/>
            <a:ext cx="3396000" cy="0"/>
          </a:xfrm>
          <a:prstGeom prst="straightConnector1">
            <a:avLst/>
          </a:prstGeom>
          <a:noFill/>
          <a:ln w="38100" cap="flat" cmpd="sng">
            <a:solidFill>
              <a:srgbClr val="9671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7" name="Google Shape;267;gd1a04e3f0e_3_56"/>
          <p:cNvSpPr txBox="1"/>
          <p:nvPr/>
        </p:nvSpPr>
        <p:spPr>
          <a:xfrm>
            <a:off x="1053825" y="1589200"/>
            <a:ext cx="9717000" cy="36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d-ID" sz="2800" b="0" i="0" u="none" strike="noStrike" cap="none">
                <a:solidFill>
                  <a:srgbClr val="333333"/>
                </a:solidFill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Alterity strives for a streamlined case initiation and management process to achieve a prompt, efficient, and satisfactory resolution of disputes. </a:t>
            </a:r>
            <a:br>
              <a:rPr lang="id-ID" sz="2800" b="0" i="0" u="none" strike="noStrike" cap="none">
                <a:solidFill>
                  <a:srgbClr val="333333"/>
                </a:solidFill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</a:br>
            <a:br>
              <a:rPr lang="id-ID" sz="2800" b="0" i="0" u="none" strike="noStrike" cap="none">
                <a:solidFill>
                  <a:srgbClr val="333333"/>
                </a:solidFill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</a:br>
            <a:r>
              <a:rPr lang="id-ID" sz="2800" b="0" i="0" u="none" strike="noStrike" cap="none">
                <a:solidFill>
                  <a:srgbClr val="333333"/>
                </a:solidFill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“We all know that arbitration can be slow, tedious, expensive, and more about the arbitrator(s) needs than the parties’ needs.  You will not have that experience with Alterity.”</a:t>
            </a:r>
            <a:endParaRPr sz="28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Uigh" typeface="Microsoft Uighur"/>
        <a:font script="Beng" typeface="Vrinda"/>
        <a:font script="Thai" typeface="Angsan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Arab" typeface="Times New Roman"/>
        <a:font script="Hebr" typeface="Times New Roman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MoolBoran"/>
        <a:font script="Hant" typeface="新細明體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Arial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Arab" typeface="Arial"/>
        <a:font script="Hebr" typeface="Arial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DaunPenh"/>
        <a:font script="Hant" typeface="新細明體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Uigh" typeface="Microsoft Uighur"/>
        <a:font script="Beng" typeface="Vrinda"/>
        <a:font script="Thai" typeface="Angsan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Arab" typeface="Times New Roman"/>
        <a:font script="Hebr" typeface="Times New Roman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MoolBoran"/>
        <a:font script="Hant" typeface="新細明體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Arial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Arab" typeface="Arial"/>
        <a:font script="Hebr" typeface="Arial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DaunPenh"/>
        <a:font script="Hant" typeface="新細明體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9CE5C9699432488EC04647F00D2232" ma:contentTypeVersion="13" ma:contentTypeDescription="Create a new document." ma:contentTypeScope="" ma:versionID="29623c5adeaf97016ce04f3a3f128ee1">
  <xsd:schema xmlns:xsd="http://www.w3.org/2001/XMLSchema" xmlns:xs="http://www.w3.org/2001/XMLSchema" xmlns:p="http://schemas.microsoft.com/office/2006/metadata/properties" xmlns:ns3="005b3300-0575-4d68-b56b-16f239d17b55" xmlns:ns4="f24ec67c-0855-4ae3-8b33-3d4addbf4cec" targetNamespace="http://schemas.microsoft.com/office/2006/metadata/properties" ma:root="true" ma:fieldsID="51a03bd80ba5005876e5581fd072a701" ns3:_="" ns4:_="">
    <xsd:import namespace="005b3300-0575-4d68-b56b-16f239d17b55"/>
    <xsd:import namespace="f24ec67c-0855-4ae3-8b33-3d4addbf4ce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5b3300-0575-4d68-b56b-16f239d17b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4ec67c-0855-4ae3-8b33-3d4addbf4ce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9B395AC-E935-4FDC-9943-FF99422DFD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5b3300-0575-4d68-b56b-16f239d17b55"/>
    <ds:schemaRef ds:uri="f24ec67c-0855-4ae3-8b33-3d4addbf4c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CC9EE91-A83F-4B86-9146-D44035A385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6AAABF6-D1E5-4022-A392-093E047F3E8D}">
  <ds:schemaRefs>
    <ds:schemaRef ds:uri="http://schemas.openxmlformats.org/package/2006/metadata/core-properties"/>
    <ds:schemaRef ds:uri="http://schemas.microsoft.com/office/infopath/2007/PartnerControls"/>
    <ds:schemaRef ds:uri="f24ec67c-0855-4ae3-8b33-3d4addbf4cec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elements/1.1/"/>
    <ds:schemaRef ds:uri="005b3300-0575-4d68-b56b-16f239d17b55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365</Words>
  <Application>Microsoft Office PowerPoint</Application>
  <PresentationFormat>Widescreen</PresentationFormat>
  <Paragraphs>60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Arial</vt:lpstr>
      <vt:lpstr>Oswald</vt:lpstr>
      <vt:lpstr>Avenir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Priscilla Sol</dc:creator>
  <cp:lastModifiedBy>Priscilla Sol</cp:lastModifiedBy>
  <cp:revision>2</cp:revision>
  <cp:lastPrinted>1900-01-01T00:00:00Z</cp:lastPrinted>
  <dcterms:created xsi:type="dcterms:W3CDTF">1900-01-01T00:00:00Z</dcterms:created>
  <dcterms:modified xsi:type="dcterms:W3CDTF">2022-01-12T15:52:58Z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0x010100D69CE5C9699432488EC04647F00D2232</vt:lpwstr>
  </property>
</Properties>
</file>